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7"/>
  </p:sldMasterIdLst>
  <p:notesMasterIdLst>
    <p:notesMasterId r:id="rId23"/>
  </p:notesMasterIdLst>
  <p:handoutMasterIdLst>
    <p:handoutMasterId r:id="rId24"/>
  </p:handoutMasterIdLst>
  <p:sldIdLst>
    <p:sldId id="256" r:id="rId8"/>
    <p:sldId id="257" r:id="rId9"/>
    <p:sldId id="268" r:id="rId10"/>
    <p:sldId id="263" r:id="rId11"/>
    <p:sldId id="264" r:id="rId12"/>
    <p:sldId id="267" r:id="rId13"/>
    <p:sldId id="269" r:id="rId14"/>
    <p:sldId id="270" r:id="rId15"/>
    <p:sldId id="271" r:id="rId16"/>
    <p:sldId id="272" r:id="rId17"/>
    <p:sldId id="274" r:id="rId18"/>
    <p:sldId id="276" r:id="rId19"/>
    <p:sldId id="266" r:id="rId20"/>
    <p:sldId id="262" r:id="rId21"/>
    <p:sldId id="275" r:id="rId22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417513" indent="-207963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633413" indent="-203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849313" indent="-212725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065213" indent="-204788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B10F"/>
    <a:srgbClr val="FFFFFF"/>
    <a:srgbClr val="062846"/>
    <a:srgbClr val="79A11F"/>
    <a:srgbClr val="063746"/>
    <a:srgbClr val="90C55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23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0F9E8E-B497-4BF6-9D52-106B5A9EF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AEF90-4D50-4A7B-A4D1-E6044C7473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fld id="{24A0490C-AF8D-4917-9B58-2EA46CEED760}" type="datetimeFigureOut">
              <a:rPr lang="sl-SI"/>
              <a:pPr>
                <a:defRPr/>
              </a:pPr>
              <a:t>9. 10. 2021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700F8-79C4-4530-AEFA-7FCCF8A936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2BA32-B195-4BDA-A2DD-C92BEB6194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fld id="{AE277E3E-109B-4918-9950-273729AE4E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B7F3D0AE-3C32-4AF2-A2C2-1D0C26D72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5542A52E-3589-470F-86CB-647E55963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E0814B9C-81AF-4C09-BC16-F73941B5E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935BE2B6-0AD4-44F7-8CAD-249BFC3F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6606236D-A46C-4497-8753-E69C0606D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id="{A38AF166-2888-4239-B60A-187F7E4D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3080" name="AutoShape 7">
            <a:extLst>
              <a:ext uri="{FF2B5EF4-FFF2-40B4-BE49-F238E27FC236}">
                <a16:creationId xmlns:a16="http://schemas.microsoft.com/office/drawing/2014/main" id="{48DB8F3A-9448-4D9E-A8A7-1FCDF5FE1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3081" name="AutoShape 8">
            <a:extLst>
              <a:ext uri="{FF2B5EF4-FFF2-40B4-BE49-F238E27FC236}">
                <a16:creationId xmlns:a16="http://schemas.microsoft.com/office/drawing/2014/main" id="{B98B04B9-07E5-4251-A40A-28B46B2B7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3082" name="AutoShape 9">
            <a:extLst>
              <a:ext uri="{FF2B5EF4-FFF2-40B4-BE49-F238E27FC236}">
                <a16:creationId xmlns:a16="http://schemas.microsoft.com/office/drawing/2014/main" id="{2326B23C-989F-414C-96E5-0AB9E2353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3083" name="Rectangle 10">
            <a:extLst>
              <a:ext uri="{FF2B5EF4-FFF2-40B4-BE49-F238E27FC236}">
                <a16:creationId xmlns:a16="http://schemas.microsoft.com/office/drawing/2014/main" id="{CBD46839-537A-4B8D-B215-E07DF0AD041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923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1C26656-D7D7-40BB-8D0A-2A622B9176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B7A2BD1D-C30D-4404-A308-9BAB73D4FA2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548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2A33B77E-A7B2-4940-A75A-AB864F11DBF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5487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AAB02324-2910-4007-8205-8730D2D10DC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5488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D7D7B248-F809-4F7B-9675-AA10418A2D3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5487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charset="-128"/>
              </a:defRPr>
            </a:lvl1pPr>
          </a:lstStyle>
          <a:p>
            <a:pPr>
              <a:defRPr/>
            </a:pPr>
            <a:fld id="{8013F952-4F02-40F2-84A9-D102F894CE8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">
            <a:extLst>
              <a:ext uri="{FF2B5EF4-FFF2-40B4-BE49-F238E27FC236}">
                <a16:creationId xmlns:a16="http://schemas.microsoft.com/office/drawing/2014/main" id="{371F5569-E7F0-473D-BEE9-8DBB7CF83E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EAC04E7-A51E-4512-868C-24D4FA69AF18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16CA2E3A-0F7C-4496-ACC0-DA7B66DDB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7CA5E186-7654-43F1-8443-B52249363A1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6149" name="Footer Placeholder 1">
            <a:extLst>
              <a:ext uri="{FF2B5EF4-FFF2-40B4-BE49-F238E27FC236}">
                <a16:creationId xmlns:a16="http://schemas.microsoft.com/office/drawing/2014/main" id="{07205BB3-DCE3-4FAC-B588-CE4FBAD92616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>
            <a:extLst>
              <a:ext uri="{FF2B5EF4-FFF2-40B4-BE49-F238E27FC236}">
                <a16:creationId xmlns:a16="http://schemas.microsoft.com/office/drawing/2014/main" id="{93FB1346-537A-4369-BE4F-112AF2B136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96E9A78-7568-4AEA-949E-B690E10095BD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E4FC9B4B-BE99-42B2-ADF5-132182EC1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9A8967F-8E45-4ECD-99FC-A0CD619EF2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8437" name="Footer Placeholder 1">
            <a:extLst>
              <a:ext uri="{FF2B5EF4-FFF2-40B4-BE49-F238E27FC236}">
                <a16:creationId xmlns:a16="http://schemas.microsoft.com/office/drawing/2014/main" id="{F26FF4AE-EFDF-46FC-88B6-C2900C990A0D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02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>
            <a:extLst>
              <a:ext uri="{FF2B5EF4-FFF2-40B4-BE49-F238E27FC236}">
                <a16:creationId xmlns:a16="http://schemas.microsoft.com/office/drawing/2014/main" id="{93FB1346-537A-4369-BE4F-112AF2B136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96E9A78-7568-4AEA-949E-B690E10095BD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E4FC9B4B-BE99-42B2-ADF5-132182EC1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9A8967F-8E45-4ECD-99FC-A0CD619EF2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8437" name="Footer Placeholder 1">
            <a:extLst>
              <a:ext uri="{FF2B5EF4-FFF2-40B4-BE49-F238E27FC236}">
                <a16:creationId xmlns:a16="http://schemas.microsoft.com/office/drawing/2014/main" id="{F26FF4AE-EFDF-46FC-88B6-C2900C990A0D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0018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>
            <a:extLst>
              <a:ext uri="{FF2B5EF4-FFF2-40B4-BE49-F238E27FC236}">
                <a16:creationId xmlns:a16="http://schemas.microsoft.com/office/drawing/2014/main" id="{93FB1346-537A-4369-BE4F-112AF2B136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96E9A78-7568-4AEA-949E-B690E10095BD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E4FC9B4B-BE99-42B2-ADF5-132182EC1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9A8967F-8E45-4ECD-99FC-A0CD619EF2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8437" name="Footer Placeholder 1">
            <a:extLst>
              <a:ext uri="{FF2B5EF4-FFF2-40B4-BE49-F238E27FC236}">
                <a16:creationId xmlns:a16="http://schemas.microsoft.com/office/drawing/2014/main" id="{F26FF4AE-EFDF-46FC-88B6-C2900C990A0D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284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>
            <a:extLst>
              <a:ext uri="{FF2B5EF4-FFF2-40B4-BE49-F238E27FC236}">
                <a16:creationId xmlns:a16="http://schemas.microsoft.com/office/drawing/2014/main" id="{4454C499-01B3-4397-82CB-AB8F2C6F5C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373AD8F-73EF-487C-AF4A-C8AAD5AB2218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DA644059-B592-40D2-B4E9-41B3C5762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DC2F6E6D-897E-4962-A1C1-7397F446AF9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20485" name="Footer Placeholder 1">
            <a:extLst>
              <a:ext uri="{FF2B5EF4-FFF2-40B4-BE49-F238E27FC236}">
                <a16:creationId xmlns:a16="http://schemas.microsoft.com/office/drawing/2014/main" id="{DCF6CF36-BF7F-4CD0-A3D9-71219893EA0D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">
            <a:extLst>
              <a:ext uri="{FF2B5EF4-FFF2-40B4-BE49-F238E27FC236}">
                <a16:creationId xmlns:a16="http://schemas.microsoft.com/office/drawing/2014/main" id="{7297C54A-8188-4D7A-AB7D-9AD880ECFF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3DF1FB3-5430-4F35-A82D-D7E30DEAF444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14667F70-34D3-42EE-BA6D-C04AFA844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BC856DD8-E204-4060-BC93-18EAD680334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22533" name="Footer Placeholder 1">
            <a:extLst>
              <a:ext uri="{FF2B5EF4-FFF2-40B4-BE49-F238E27FC236}">
                <a16:creationId xmlns:a16="http://schemas.microsoft.com/office/drawing/2014/main" id="{CF71A0BE-48BE-4519-9905-2ED200D21574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">
            <a:extLst>
              <a:ext uri="{FF2B5EF4-FFF2-40B4-BE49-F238E27FC236}">
                <a16:creationId xmlns:a16="http://schemas.microsoft.com/office/drawing/2014/main" id="{7297C54A-8188-4D7A-AB7D-9AD880ECFF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3DF1FB3-5430-4F35-A82D-D7E30DEAF444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14667F70-34D3-42EE-BA6D-C04AFA844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BC856DD8-E204-4060-BC93-18EAD680334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22533" name="Footer Placeholder 1">
            <a:extLst>
              <a:ext uri="{FF2B5EF4-FFF2-40B4-BE49-F238E27FC236}">
                <a16:creationId xmlns:a16="http://schemas.microsoft.com/office/drawing/2014/main" id="{CF71A0BE-48BE-4519-9905-2ED200D21574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15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>
            <a:extLst>
              <a:ext uri="{FF2B5EF4-FFF2-40B4-BE49-F238E27FC236}">
                <a16:creationId xmlns:a16="http://schemas.microsoft.com/office/drawing/2014/main" id="{DECCE689-CE2E-450A-8203-D5289EA680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9EC5014-FC76-4275-AE8A-E3491D79AC7C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B9F10E1-2EAF-4CF7-BDCC-BDBFD237D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6EEFFEE-54F6-42BC-B811-C228C45C5EF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8197" name="Footer Placeholder 1">
            <a:extLst>
              <a:ext uri="{FF2B5EF4-FFF2-40B4-BE49-F238E27FC236}">
                <a16:creationId xmlns:a16="http://schemas.microsoft.com/office/drawing/2014/main" id="{935B6536-61A9-4245-B3E0-27FB2D2AF711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>
            <a:extLst>
              <a:ext uri="{FF2B5EF4-FFF2-40B4-BE49-F238E27FC236}">
                <a16:creationId xmlns:a16="http://schemas.microsoft.com/office/drawing/2014/main" id="{D51B41E3-0886-4BE8-881E-299B891A39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0CDC104-5E01-4189-A1BC-40E340C70D98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8FD1A974-A5E0-42A5-8D7E-8AA56650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2C6F0BAB-F4F1-46A3-B7F8-D25B75356B9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0245" name="Footer Placeholder 1">
            <a:extLst>
              <a:ext uri="{FF2B5EF4-FFF2-40B4-BE49-F238E27FC236}">
                <a16:creationId xmlns:a16="http://schemas.microsoft.com/office/drawing/2014/main" id="{F45E70DC-BAEB-4385-BED0-638E008CC4BA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>
            <a:extLst>
              <a:ext uri="{FF2B5EF4-FFF2-40B4-BE49-F238E27FC236}">
                <a16:creationId xmlns:a16="http://schemas.microsoft.com/office/drawing/2014/main" id="{3EB211A2-4CBD-4821-8141-515EAF74D1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7E54E2C-7B7D-41B6-A1A5-EE306EBEFA1C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9DF29E28-6578-465A-9726-109588F5E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02CEB586-F0B8-4806-A6CC-143CEA62F52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2293" name="Footer Placeholder 1">
            <a:extLst>
              <a:ext uri="{FF2B5EF4-FFF2-40B4-BE49-F238E27FC236}">
                <a16:creationId xmlns:a16="http://schemas.microsoft.com/office/drawing/2014/main" id="{B2673AB8-8977-493D-AF05-A2A3FF44E7EB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>
            <a:extLst>
              <a:ext uri="{FF2B5EF4-FFF2-40B4-BE49-F238E27FC236}">
                <a16:creationId xmlns:a16="http://schemas.microsoft.com/office/drawing/2014/main" id="{C27EAEFB-412D-4B19-B31A-323C112F43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0374705-9365-4515-8A25-F4C74407449C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2CA147B1-8828-4EE6-AF57-7DCEAB35D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F99A8119-E833-4501-BAE4-8BAADD985D7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4341" name="Footer Placeholder 1">
            <a:extLst>
              <a:ext uri="{FF2B5EF4-FFF2-40B4-BE49-F238E27FC236}">
                <a16:creationId xmlns:a16="http://schemas.microsoft.com/office/drawing/2014/main" id="{0A968C41-89B5-4B3C-9B0A-FD20B2A8CEDB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>
            <a:extLst>
              <a:ext uri="{FF2B5EF4-FFF2-40B4-BE49-F238E27FC236}">
                <a16:creationId xmlns:a16="http://schemas.microsoft.com/office/drawing/2014/main" id="{93FB1346-537A-4369-BE4F-112AF2B136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96E9A78-7568-4AEA-949E-B690E10095BD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E4FC9B4B-BE99-42B2-ADF5-132182EC1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9A8967F-8E45-4ECD-99FC-A0CD619EF2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8437" name="Footer Placeholder 1">
            <a:extLst>
              <a:ext uri="{FF2B5EF4-FFF2-40B4-BE49-F238E27FC236}">
                <a16:creationId xmlns:a16="http://schemas.microsoft.com/office/drawing/2014/main" id="{F26FF4AE-EFDF-46FC-88B6-C2900C990A0D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>
            <a:extLst>
              <a:ext uri="{FF2B5EF4-FFF2-40B4-BE49-F238E27FC236}">
                <a16:creationId xmlns:a16="http://schemas.microsoft.com/office/drawing/2014/main" id="{93FB1346-537A-4369-BE4F-112AF2B136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96E9A78-7568-4AEA-949E-B690E10095BD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E4FC9B4B-BE99-42B2-ADF5-132182EC1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9A8967F-8E45-4ECD-99FC-A0CD619EF2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8437" name="Footer Placeholder 1">
            <a:extLst>
              <a:ext uri="{FF2B5EF4-FFF2-40B4-BE49-F238E27FC236}">
                <a16:creationId xmlns:a16="http://schemas.microsoft.com/office/drawing/2014/main" id="{F26FF4AE-EFDF-46FC-88B6-C2900C990A0D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63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>
            <a:extLst>
              <a:ext uri="{FF2B5EF4-FFF2-40B4-BE49-F238E27FC236}">
                <a16:creationId xmlns:a16="http://schemas.microsoft.com/office/drawing/2014/main" id="{93FB1346-537A-4369-BE4F-112AF2B136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96E9A78-7568-4AEA-949E-B690E10095BD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E4FC9B4B-BE99-42B2-ADF5-132182EC1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9A8967F-8E45-4ECD-99FC-A0CD619EF2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8437" name="Footer Placeholder 1">
            <a:extLst>
              <a:ext uri="{FF2B5EF4-FFF2-40B4-BE49-F238E27FC236}">
                <a16:creationId xmlns:a16="http://schemas.microsoft.com/office/drawing/2014/main" id="{F26FF4AE-EFDF-46FC-88B6-C2900C990A0D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79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>
            <a:extLst>
              <a:ext uri="{FF2B5EF4-FFF2-40B4-BE49-F238E27FC236}">
                <a16:creationId xmlns:a16="http://schemas.microsoft.com/office/drawing/2014/main" id="{93FB1346-537A-4369-BE4F-112AF2B136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96E9A78-7568-4AEA-949E-B690E10095BD}" type="slidenum">
              <a:rPr lang="sl-SI" altLang="sl-SI" sz="1400" smtClean="0">
                <a:ea typeface="MS Gothic" panose="020B0609070205080204" pitchFamily="49" charset="-128"/>
                <a:cs typeface="Arial Unicode MS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sl-SI" altLang="sl-SI" sz="1400">
              <a:ea typeface="MS Gothic" panose="020B0609070205080204" pitchFamily="49" charset="-128"/>
              <a:cs typeface="Arial Unicode MS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E4FC9B4B-BE99-42B2-ADF5-132182EC1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9A8967F-8E45-4ECD-99FC-A0CD619EF2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4088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  <p:sp>
        <p:nvSpPr>
          <p:cNvPr id="18437" name="Footer Placeholder 1">
            <a:extLst>
              <a:ext uri="{FF2B5EF4-FFF2-40B4-BE49-F238E27FC236}">
                <a16:creationId xmlns:a16="http://schemas.microsoft.com/office/drawing/2014/main" id="{F26FF4AE-EFDF-46FC-88B6-C2900C990A0D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sl-SI" altLang="sl-SI" sz="1400">
              <a:cs typeface="Arial Unicode MS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6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AD702-1861-44AF-9680-A6E01A92D3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BF8D3-F47E-448F-AFC9-12F51E4E9ED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CF39A-47B4-46D8-8A79-8E46128A1CC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6B32-28F9-49B3-B261-6BE570BEE9C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343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086A1F-6A08-450C-B774-95193BF442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FCB02-01AE-4B40-8994-71EEC15EF17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5E919E-095D-42D2-B8A1-9EDF3F2478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9A26-56BA-4D33-9408-1382B438BAF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717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3775" cy="6440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440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35FFCA-7B68-441A-B8D1-6E8024A9B7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1C88E6-1F39-4EE0-83F9-FD23486E078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05C5C-7DAD-4916-A1CE-DCCD28D0267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5DCB1-CC42-407E-88B4-65F7FCB3E05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715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90C96A-9179-4003-8815-07490190F62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9797F-E1BB-4288-9E13-F3F00B9AEDF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5BC66-77A3-43F5-9B94-07E371B35EF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5577-009F-4D97-B2A7-AC30CEDD644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837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F9016D-9A49-4938-85E4-AD9711B3E0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687C1C-CE6E-46ED-BB63-CF38BA45A17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E053A-3A27-4C7C-9D82-DFB8A3909A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464E5-BB56-47DB-816B-F45676CBB52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328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1350" cy="4973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768475"/>
            <a:ext cx="4451350" cy="4973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7BEB03-1443-4DE6-8C0B-B56965B1BD5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6A7921-1905-4A7F-B533-DD3AEBA4A9C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7857D3D-97DD-48B2-8F56-822CCCFC437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A205F-ABCE-464F-BFC8-667DBDECB83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511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6FBB892-1A6C-4FB2-89CE-76B2A1406A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2FC5464-54EA-4879-9689-C29591410B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1B47835-ED0F-4425-8A9D-1F9E47EF785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9699E-D529-48A7-A64E-E2F42DB7AFC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228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508B2CE-8CFA-4D98-8ECF-E36FF6F31B7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11ED4F-12DB-493F-8BD7-AF54F4EEC01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D9182D-F69F-4F0A-A7EE-873FBFAD861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5A534-5E99-4759-B304-647CA9F5F7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383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3A02B0-7A15-43E0-942D-5E848CBCD6F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503238" y="6886575"/>
            <a:ext cx="9290050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73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17355B-8E4D-4B75-BC67-A4E5D3AA1E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9BF250A-40DB-43A2-928B-E534061E5F2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0F98D09-D299-433E-AB01-92EE0CDE9A0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DFA5-2AEA-4D43-9560-360F2D144FF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902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E87897-3902-4A88-9A8C-D9F51E5EC5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B686FD-54C2-4924-B562-0DD200FF085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FEF3D45-D69C-473A-8213-12A4F92C69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69769-C254-4054-ABE5-CFDB7C20F74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621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9FE817E-584B-4017-8820-4E398F935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51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50657CEC-24A2-4FE4-9664-6B3FFD0DD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5100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A985EBB-8E0A-4C6E-862C-BA6AC7EB9DF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2037" cy="504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E0053D-781C-4B7C-846A-711854BF5C1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9763" cy="504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ECBC53-092D-42A8-BE83-F0EF72CF9A3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2037" cy="504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charset="-128"/>
              </a:defRPr>
            </a:lvl1pPr>
          </a:lstStyle>
          <a:p>
            <a:pPr>
              <a:defRPr/>
            </a:pPr>
            <a:fld id="{292E61B0-713F-43CE-AE65-C24E4D2680F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417513" indent="-312738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849313" indent="-282575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281113" indent="-212725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712913" indent="-201613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144713" indent="-2032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biss.net/help/sl/loan/loan.html#delo-s-podpisno-tablic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ubversion.apache.org/" TargetMode="External"/><Relationship Id="rId13" Type="http://schemas.openxmlformats.org/officeDocument/2006/relationships/image" Target="../media/image34.png"/><Relationship Id="rId3" Type="http://schemas.openxmlformats.org/officeDocument/2006/relationships/hyperlink" Target="https://www.markdownguide.org/" TargetMode="External"/><Relationship Id="rId7" Type="http://schemas.openxmlformats.org/officeDocument/2006/relationships/hyperlink" Target="https://wkhtmltopdf.org/" TargetMode="Externa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ndoc.org/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code.visualstudio.com/" TargetMode="Externa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hyperlink" Target="https://tortoisesvn.net/" TargetMode="External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7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058B47DE-4107-4C86-8F10-0AE0A8D40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776913"/>
            <a:ext cx="9577388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888"/>
              </a:spcBef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COBISS3 – vključitev kontekstne pomoči</a:t>
            </a:r>
          </a:p>
          <a:p>
            <a:pPr algn="r" eaLnBrk="1" hangingPunct="1">
              <a:lnSpc>
                <a:spcPts val="4363"/>
              </a:lnSpc>
              <a:spcBef>
                <a:spcPts val="600"/>
              </a:spcBef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endParaRPr lang="en-GB" altLang="sl-SI" sz="3300" b="1" dirty="0">
              <a:solidFill>
                <a:srgbClr val="FFD320"/>
              </a:solidFill>
              <a:cs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F6CC17B-B213-43E7-B002-6EE7C8FD4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6867525"/>
            <a:ext cx="63420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ts val="4363"/>
              </a:lnSpc>
              <a:spcBef>
                <a:spcPts val="600"/>
              </a:spcBef>
              <a:buClr>
                <a:srgbClr val="17375E"/>
              </a:buClr>
              <a:buSzPct val="45000"/>
              <a:buFont typeface="Tahoma" panose="020B0604030504040204" pitchFamily="34" charset="0"/>
              <a:buNone/>
            </a:pPr>
            <a:r>
              <a:rPr lang="en-GB" altLang="sl-SI" sz="2000" i="1">
                <a:cs typeface="Tahoma" panose="020B0604030504040204" pitchFamily="34" charset="0"/>
              </a:rPr>
              <a:t>                     mag. Zdenka Kamenšek, Teodor Veingerl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FD7540F-6832-4A3D-AE70-FA60B40BE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8" y="6875463"/>
            <a:ext cx="334803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ts val="4363"/>
              </a:lnSpc>
              <a:spcBef>
                <a:spcPts val="600"/>
              </a:spcBef>
              <a:buClr>
                <a:srgbClr val="17375E"/>
              </a:buClr>
              <a:buSzPct val="45000"/>
              <a:buFont typeface="Tahoma" panose="020B0604030504040204" pitchFamily="34" charset="0"/>
              <a:buNone/>
            </a:pPr>
            <a:r>
              <a:rPr lang="en-US" altLang="sl-SI" i="1" dirty="0">
                <a:cs typeface="Tahoma" panose="020B0604030504040204" pitchFamily="34" charset="0"/>
              </a:rPr>
              <a:t>20</a:t>
            </a:r>
            <a:r>
              <a:rPr lang="en-GB" altLang="sl-SI" i="1" dirty="0">
                <a:cs typeface="Tahoma" panose="020B0604030504040204" pitchFamily="34" charset="0"/>
              </a:rPr>
              <a:t>. </a:t>
            </a:r>
            <a:r>
              <a:rPr lang="sl-SI" altLang="sl-SI" i="1" dirty="0">
                <a:cs typeface="Tahoma" panose="020B0604030504040204" pitchFamily="34" charset="0"/>
              </a:rPr>
              <a:t>10</a:t>
            </a:r>
            <a:r>
              <a:rPr lang="en-GB" altLang="sl-SI" i="1" dirty="0">
                <a:cs typeface="Tahoma" panose="020B0604030504040204" pitchFamily="34" charset="0"/>
              </a:rPr>
              <a:t>. 20</a:t>
            </a:r>
            <a:r>
              <a:rPr lang="sl-SI" altLang="sl-SI" i="1" dirty="0">
                <a:cs typeface="Tahoma" panose="020B0604030504040204" pitchFamily="34" charset="0"/>
              </a:rPr>
              <a:t>21</a:t>
            </a:r>
            <a:endParaRPr lang="en-GB" altLang="sl-SI" i="1" dirty="0">
              <a:cs typeface="Tahoma" panose="020B0604030504040204" pitchFamily="34" charset="0"/>
            </a:endParaRPr>
          </a:p>
        </p:txBody>
      </p:sp>
      <p:sp>
        <p:nvSpPr>
          <p:cNvPr id="5125" name="AutoShape 6" descr="izum-svg-barvni">
            <a:extLst>
              <a:ext uri="{FF2B5EF4-FFF2-40B4-BE49-F238E27FC236}">
                <a16:creationId xmlns:a16="http://schemas.microsoft.com/office/drawing/2014/main" id="{6E328C32-E429-4B40-9440-292C4A25C2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3627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  <p:pic>
        <p:nvPicPr>
          <p:cNvPr id="10" name="Graphic 14">
            <a:extLst>
              <a:ext uri="{FF2B5EF4-FFF2-40B4-BE49-F238E27FC236}">
                <a16:creationId xmlns:a16="http://schemas.microsoft.com/office/drawing/2014/main" id="{9AC4B9BD-3138-4B78-97F8-4995909B0D76}"/>
              </a:ext>
            </a:extLst>
          </p:cNvPr>
          <p:cNvPicPr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23813" y="6443663"/>
            <a:ext cx="2254250" cy="9921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9E939F85-9885-41FC-9381-0BD4CAA9736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EF9EF380-9B87-4F1B-A36C-BAFC2D7DEAC6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10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531FE1D8-2C3C-4A7A-A401-4E95F9FC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Definicije preslikav (objekt C3 =&gt; URL)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Line 2">
            <a:extLst>
              <a:ext uri="{FF2B5EF4-FFF2-40B4-BE49-F238E27FC236}">
                <a16:creationId xmlns:a16="http://schemas.microsoft.com/office/drawing/2014/main" id="{C6411901-DA4A-453C-959D-DFA333572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8" name="Graphic 14">
            <a:extLst>
              <a:ext uri="{FF2B5EF4-FFF2-40B4-BE49-F238E27FC236}">
                <a16:creationId xmlns:a16="http://schemas.microsoft.com/office/drawing/2014/main" id="{49215155-BB0C-4875-8935-42FADC70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FC53B3-FF42-4D12-89CE-E0A713AAF4B7}"/>
              </a:ext>
            </a:extLst>
          </p:cNvPr>
          <p:cNvSpPr txBox="1"/>
          <p:nvPr/>
        </p:nvSpPr>
        <p:spPr>
          <a:xfrm>
            <a:off x="433388" y="1819275"/>
            <a:ext cx="8999537" cy="50013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!Ko C3 tvori </a:t>
            </a:r>
            <a:r>
              <a:rPr lang="en-US" sz="1100" dirty="0" err="1">
                <a:solidFill>
                  <a:schemeClr val="bg2"/>
                </a:solidFill>
                <a:latin typeface="Consolas" panose="020B0609020204030204" pitchFamily="49" charset="0"/>
              </a:rPr>
              <a:t>povezavo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, preveri, če je na desni strani enačaja že znak "#". Če je, bo </a:t>
            </a:r>
            <a:r>
              <a:rPr lang="en-US" sz="1100" dirty="0" err="1">
                <a:solidFill>
                  <a:schemeClr val="bg2"/>
                </a:solidFill>
                <a:latin typeface="Consolas" panose="020B0609020204030204" pitchFamily="49" charset="0"/>
              </a:rPr>
              <a:t>povezava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 vse</a:t>
            </a:r>
            <a:r>
              <a:rPr lang="en-US" sz="1100" dirty="0">
                <a:solidFill>
                  <a:schemeClr val="bg2"/>
                </a:solidFill>
                <a:latin typeface="Consolas" panose="020B0609020204030204" pitchFamily="49" charset="0"/>
              </a:rPr>
              <a:t>,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 kar je desno od enačaja.</a:t>
            </a:r>
          </a:p>
          <a:p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!Če ni, bo </a:t>
            </a:r>
            <a:r>
              <a:rPr lang="sl-SI" sz="1100" dirty="0" err="1">
                <a:solidFill>
                  <a:schemeClr val="bg2"/>
                </a:solidFill>
                <a:latin typeface="Consolas" panose="020B0609020204030204" pitchFamily="49" charset="0"/>
              </a:rPr>
              <a:t>stringu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 na desni avtomatsko dodal še znak "#" </a:t>
            </a:r>
            <a:r>
              <a:rPr lang="en-US" sz="1100" dirty="0">
                <a:solidFill>
                  <a:schemeClr val="bg2"/>
                </a:solidFill>
                <a:latin typeface="Consolas" panose="020B0609020204030204" pitchFamily="49" charset="0"/>
              </a:rPr>
              <a:t>in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 celotno ime razreda na levi (vključno s piko in</a:t>
            </a:r>
          </a:p>
          <a:p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!tipom). Če ime html</a:t>
            </a:r>
            <a:r>
              <a:rPr lang="en-US" sz="1100" dirty="0">
                <a:solidFill>
                  <a:schemeClr val="bg2"/>
                </a:solidFill>
                <a:latin typeface="Consolas" panose="020B0609020204030204" pitchFamily="49" charset="0"/>
              </a:rPr>
              <a:t>-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dokumenta vsebuje številko (npr. </a:t>
            </a:r>
            <a:r>
              <a:rPr lang="sl-SI" sz="1100" dirty="0" err="1">
                <a:solidFill>
                  <a:schemeClr val="bg2"/>
                </a:solidFill>
                <a:latin typeface="Consolas" panose="020B0609020204030204" pitchFamily="49" charset="0"/>
              </a:rPr>
              <a:t>loan03.01.html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), te številke v </a:t>
            </a:r>
            <a:r>
              <a:rPr lang="en-US" sz="1100" dirty="0" err="1">
                <a:solidFill>
                  <a:schemeClr val="bg2"/>
                </a:solidFill>
                <a:latin typeface="Consolas" panose="020B0609020204030204" pitchFamily="49" charset="0"/>
              </a:rPr>
              <a:t>povezavi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 ne bo.</a:t>
            </a:r>
          </a:p>
          <a:p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!</a:t>
            </a:r>
            <a:r>
              <a:rPr lang="sl-SI" sz="1100" dirty="0" err="1">
                <a:solidFill>
                  <a:schemeClr val="bg2"/>
                </a:solidFill>
                <a:latin typeface="Consolas" panose="020B0609020204030204" pitchFamily="49" charset="0"/>
              </a:rPr>
              <a:t>Dejansk</a:t>
            </a:r>
            <a:r>
              <a:rPr lang="en-US" sz="1100" dirty="0">
                <a:solidFill>
                  <a:schemeClr val="bg2"/>
                </a:solidFill>
                <a:latin typeface="Consolas" panose="020B0609020204030204" pitchFamily="49" charset="0"/>
              </a:rPr>
              <a:t>a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Consolas" panose="020B0609020204030204" pitchFamily="49" charset="0"/>
              </a:rPr>
              <a:t>povezava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 bo npr.: https://www.cobiss.net/help/sl/loan/loan.htmlNewMember_generalData</a:t>
            </a:r>
          </a:p>
          <a:p>
            <a:endParaRPr lang="sl-SI" sz="11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! Stran, če on-line </a:t>
            </a:r>
            <a:r>
              <a:rPr lang="en-US" sz="1100" dirty="0" err="1">
                <a:solidFill>
                  <a:schemeClr val="bg2"/>
                </a:solidFill>
                <a:latin typeface="Consolas" panose="020B0609020204030204" pitchFamily="49" charset="0"/>
              </a:rPr>
              <a:t>pomoč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 ne obstaja oz. ni definirane vsebine za F1</a:t>
            </a:r>
          </a:p>
          <a:p>
            <a:r>
              <a:rPr lang="sl-SI" sz="1100" dirty="0" err="1">
                <a:latin typeface="Consolas" panose="020B0609020204030204" pitchFamily="49" charset="0"/>
              </a:rPr>
              <a:t>main</a:t>
            </a:r>
            <a:r>
              <a:rPr lang="sl-SI" sz="1100" dirty="0">
                <a:latin typeface="Consolas" panose="020B0609020204030204" pitchFamily="49" charset="0"/>
              </a:rPr>
              <a:t>      = </a:t>
            </a:r>
            <a:r>
              <a:rPr lang="sl-SI" sz="1100" dirty="0" err="1">
                <a:latin typeface="Consolas" panose="020B0609020204030204" pitchFamily="49" charset="0"/>
              </a:rPr>
              <a:t>index.html</a:t>
            </a:r>
            <a:endParaRPr lang="sl-SI" sz="1100" dirty="0">
              <a:latin typeface="Consolas" panose="020B0609020204030204" pitchFamily="49" charset="0"/>
            </a:endParaRPr>
          </a:p>
          <a:p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! Strani za </a:t>
            </a:r>
            <a:r>
              <a:rPr lang="sl-SI" sz="1100" dirty="0" err="1">
                <a:solidFill>
                  <a:schemeClr val="bg2"/>
                </a:solidFill>
                <a:latin typeface="Consolas" panose="020B0609020204030204" pitchFamily="49" charset="0"/>
              </a:rPr>
              <a:t>splošn</a:t>
            </a:r>
            <a:r>
              <a:rPr lang="en-US" sz="1100" dirty="0">
                <a:solidFill>
                  <a:schemeClr val="bg2"/>
                </a:solidFill>
                <a:latin typeface="Consolas" panose="020B0609020204030204" pitchFamily="49" charset="0"/>
              </a:rPr>
              <a:t>o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Consolas" panose="020B0609020204030204" pitchFamily="49" charset="0"/>
              </a:rPr>
              <a:t>pomoč</a:t>
            </a:r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 Shift+F1:</a:t>
            </a:r>
          </a:p>
          <a:p>
            <a:r>
              <a:rPr lang="sl-SI" sz="1100" dirty="0" err="1">
                <a:latin typeface="Consolas" panose="020B0609020204030204" pitchFamily="49" charset="0"/>
              </a:rPr>
              <a:t>browser</a:t>
            </a:r>
            <a:r>
              <a:rPr lang="sl-SI" sz="1100" dirty="0">
                <a:latin typeface="Consolas" panose="020B0609020204030204" pitchFamily="49" charset="0"/>
              </a:rPr>
              <a:t>   = </a:t>
            </a:r>
            <a:r>
              <a:rPr lang="sl-SI" sz="1100" dirty="0" err="1">
                <a:latin typeface="Consolas" panose="020B0609020204030204" pitchFamily="49" charset="0"/>
              </a:rPr>
              <a:t>general/general.html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GeneralIntroduction</a:t>
            </a:r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 err="1">
                <a:latin typeface="Consolas" panose="020B0609020204030204" pitchFamily="49" charset="0"/>
              </a:rPr>
              <a:t>finder</a:t>
            </a:r>
            <a:r>
              <a:rPr lang="sl-SI" sz="1100" dirty="0">
                <a:latin typeface="Consolas" panose="020B0609020204030204" pitchFamily="49" charset="0"/>
              </a:rPr>
              <a:t>    = </a:t>
            </a:r>
            <a:r>
              <a:rPr lang="sl-SI" sz="1100" dirty="0" err="1">
                <a:latin typeface="Consolas" panose="020B0609020204030204" pitchFamily="49" charset="0"/>
              </a:rPr>
              <a:t>general/general.html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SearchWindow</a:t>
            </a:r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 err="1">
                <a:latin typeface="Consolas" panose="020B0609020204030204" pitchFamily="49" charset="0"/>
              </a:rPr>
              <a:t>editor</a:t>
            </a:r>
            <a:r>
              <a:rPr lang="sl-SI" sz="1100" dirty="0">
                <a:latin typeface="Consolas" panose="020B0609020204030204" pitchFamily="49" charset="0"/>
              </a:rPr>
              <a:t>    = </a:t>
            </a:r>
            <a:r>
              <a:rPr lang="sl-SI" sz="1100" dirty="0" err="1">
                <a:latin typeface="Consolas" panose="020B0609020204030204" pitchFamily="49" charset="0"/>
              </a:rPr>
              <a:t>general/general.html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Editor</a:t>
            </a:r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 err="1">
                <a:latin typeface="Consolas" panose="020B0609020204030204" pitchFamily="49" charset="0"/>
              </a:rPr>
              <a:t>viewer</a:t>
            </a:r>
            <a:r>
              <a:rPr lang="sl-SI" sz="1100" dirty="0">
                <a:latin typeface="Consolas" panose="020B0609020204030204" pitchFamily="49" charset="0"/>
              </a:rPr>
              <a:t>    = </a:t>
            </a:r>
            <a:r>
              <a:rPr lang="sl-SI" sz="1100" dirty="0" err="1">
                <a:latin typeface="Consolas" panose="020B0609020204030204" pitchFamily="49" charset="0"/>
              </a:rPr>
              <a:t>general/general.html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Viewer</a:t>
            </a:r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 err="1">
                <a:latin typeface="Consolas" panose="020B0609020204030204" pitchFamily="49" charset="0"/>
              </a:rPr>
              <a:t>report</a:t>
            </a:r>
            <a:r>
              <a:rPr lang="sl-SI" sz="1100" dirty="0">
                <a:latin typeface="Consolas" panose="020B0609020204030204" pitchFamily="49" charset="0"/>
              </a:rPr>
              <a:t>    = </a:t>
            </a:r>
            <a:r>
              <a:rPr lang="sl-SI" sz="1100" dirty="0" err="1">
                <a:latin typeface="Consolas" panose="020B0609020204030204" pitchFamily="49" charset="0"/>
              </a:rPr>
              <a:t>general/general.html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PreparingSendingReports</a:t>
            </a:r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 err="1">
                <a:latin typeface="Consolas" panose="020B0609020204030204" pitchFamily="49" charset="0"/>
              </a:rPr>
              <a:t>operation</a:t>
            </a:r>
            <a:r>
              <a:rPr lang="sl-SI" sz="1100" dirty="0">
                <a:latin typeface="Consolas" panose="020B0609020204030204" pitchFamily="49" charset="0"/>
              </a:rPr>
              <a:t> = </a:t>
            </a:r>
            <a:r>
              <a:rPr lang="sl-SI" sz="1100" dirty="0" err="1">
                <a:latin typeface="Consolas" panose="020B0609020204030204" pitchFamily="49" charset="0"/>
              </a:rPr>
              <a:t>general/general.html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Settings</a:t>
            </a:r>
            <a:endParaRPr lang="sl-SI" sz="1100" dirty="0">
              <a:latin typeface="Consolas" panose="020B0609020204030204" pitchFamily="49" charset="0"/>
            </a:endParaRPr>
          </a:p>
          <a:p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! Sistem</a:t>
            </a:r>
          </a:p>
          <a:p>
            <a:r>
              <a:rPr lang="sl-SI" sz="1100" dirty="0" err="1">
                <a:latin typeface="Consolas" panose="020B0609020204030204" pitchFamily="49" charset="0"/>
              </a:rPr>
              <a:t>GlbCirDepartment.actionCirDepartment.operation</a:t>
            </a:r>
            <a:r>
              <a:rPr lang="sl-SI" sz="1100" dirty="0">
                <a:latin typeface="Consolas" panose="020B0609020204030204" pitchFamily="49" charset="0"/>
              </a:rPr>
              <a:t>=</a:t>
            </a:r>
            <a:r>
              <a:rPr lang="sl-SI" sz="1100" dirty="0" err="1">
                <a:latin typeface="Consolas" panose="020B0609020204030204" pitchFamily="49" charset="0"/>
              </a:rPr>
              <a:t>loan/loan.html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LoanIntroduction</a:t>
            </a:r>
            <a:r>
              <a:rPr lang="sl-SI" sz="1100" dirty="0">
                <a:latin typeface="Consolas" panose="020B0609020204030204" pitchFamily="49" charset="0"/>
              </a:rPr>
              <a:t>_</a:t>
            </a:r>
            <a:r>
              <a:rPr lang="sl-SI" sz="1100" dirty="0" err="1">
                <a:latin typeface="Consolas" panose="020B0609020204030204" pitchFamily="49" charset="0"/>
              </a:rPr>
              <a:t>selectDepartment</a:t>
            </a:r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>
                <a:latin typeface="Consolas" panose="020B0609020204030204" pitchFamily="49" charset="0"/>
              </a:rPr>
              <a:t>*.</a:t>
            </a:r>
            <a:r>
              <a:rPr lang="sl-SI" sz="1100" dirty="0" err="1">
                <a:latin typeface="Consolas" panose="020B0609020204030204" pitchFamily="49" charset="0"/>
              </a:rPr>
              <a:t>actionCirDepartment.operation</a:t>
            </a:r>
            <a:r>
              <a:rPr lang="sl-SI" sz="1100" dirty="0">
                <a:latin typeface="Consolas" panose="020B0609020204030204" pitchFamily="49" charset="0"/>
              </a:rPr>
              <a:t>=</a:t>
            </a:r>
            <a:r>
              <a:rPr lang="sl-SI" sz="1100" dirty="0" err="1">
                <a:latin typeface="Consolas" panose="020B0609020204030204" pitchFamily="49" charset="0"/>
              </a:rPr>
              <a:t>loan/loan.html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LoanIntroduction</a:t>
            </a:r>
            <a:r>
              <a:rPr lang="sl-SI" sz="1100" dirty="0">
                <a:latin typeface="Consolas" panose="020B0609020204030204" pitchFamily="49" charset="0"/>
              </a:rPr>
              <a:t>_</a:t>
            </a:r>
            <a:r>
              <a:rPr lang="sl-SI" sz="1100" dirty="0" err="1">
                <a:latin typeface="Consolas" panose="020B0609020204030204" pitchFamily="49" charset="0"/>
              </a:rPr>
              <a:t>selectDepartment</a:t>
            </a:r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>
                <a:latin typeface="Consolas" panose="020B0609020204030204" pitchFamily="49" charset="0"/>
              </a:rPr>
              <a:t>*.</a:t>
            </a:r>
            <a:r>
              <a:rPr lang="sl-SI" sz="1100" dirty="0" err="1">
                <a:latin typeface="Consolas" panose="020B0609020204030204" pitchFamily="49" charset="0"/>
              </a:rPr>
              <a:t>actionCirExecutionTime.operation</a:t>
            </a:r>
            <a:r>
              <a:rPr lang="sl-SI" sz="1100" dirty="0">
                <a:latin typeface="Consolas" panose="020B0609020204030204" pitchFamily="49" charset="0"/>
              </a:rPr>
              <a:t>=</a:t>
            </a:r>
            <a:r>
              <a:rPr lang="sl-SI" sz="1100" dirty="0" err="1">
                <a:latin typeface="Consolas" panose="020B0609020204030204" pitchFamily="49" charset="0"/>
              </a:rPr>
              <a:t>loan/loan.html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SetTimeOfProceeding</a:t>
            </a:r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>
                <a:latin typeface="Consolas" panose="020B0609020204030204" pitchFamily="49" charset="0"/>
              </a:rPr>
              <a:t>*.</a:t>
            </a:r>
            <a:r>
              <a:rPr lang="sl-SI" sz="1100" dirty="0" err="1">
                <a:latin typeface="Consolas" panose="020B0609020204030204" pitchFamily="49" charset="0"/>
              </a:rPr>
              <a:t>actionQueueEditor.operation</a:t>
            </a:r>
            <a:r>
              <a:rPr lang="sl-SI" sz="1100" dirty="0">
                <a:latin typeface="Consolas" panose="020B0609020204030204" pitchFamily="49" charset="0"/>
              </a:rPr>
              <a:t>=</a:t>
            </a:r>
            <a:r>
              <a:rPr lang="sl-SI" sz="1100" dirty="0" err="1">
                <a:latin typeface="Consolas" panose="020B0609020204030204" pitchFamily="49" charset="0"/>
              </a:rPr>
              <a:t>general/general.html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ManagingReportQueues</a:t>
            </a:r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>
                <a:latin typeface="Consolas" panose="020B0609020204030204" pitchFamily="49" charset="0"/>
              </a:rPr>
              <a:t>*.</a:t>
            </a:r>
            <a:r>
              <a:rPr lang="sl-SI" sz="1100" dirty="0" err="1">
                <a:latin typeface="Consolas" panose="020B0609020204030204" pitchFamily="49" charset="0"/>
              </a:rPr>
              <a:t>actionScheduler.operation</a:t>
            </a:r>
            <a:r>
              <a:rPr lang="sl-SI" sz="1100" dirty="0">
                <a:latin typeface="Consolas" panose="020B0609020204030204" pitchFamily="49" charset="0"/>
              </a:rPr>
              <a:t>=</a:t>
            </a:r>
            <a:r>
              <a:rPr lang="sl-SI" sz="1100" dirty="0" err="1">
                <a:latin typeface="Consolas" panose="020B0609020204030204" pitchFamily="49" charset="0"/>
              </a:rPr>
              <a:t>general/general.html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Scheduler</a:t>
            </a:r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>
                <a:latin typeface="Consolas" panose="020B0609020204030204" pitchFamily="49" charset="0"/>
              </a:rPr>
              <a:t>*.</a:t>
            </a:r>
            <a:r>
              <a:rPr lang="sl-SI" sz="1100" dirty="0" err="1">
                <a:latin typeface="Consolas" panose="020B0609020204030204" pitchFamily="49" charset="0"/>
              </a:rPr>
              <a:t>actionLocalCodes.operation</a:t>
            </a:r>
            <a:r>
              <a:rPr lang="sl-SI" sz="1100" dirty="0">
                <a:latin typeface="Consolas" panose="020B0609020204030204" pitchFamily="49" charset="0"/>
              </a:rPr>
              <a:t>=</a:t>
            </a:r>
            <a:r>
              <a:rPr lang="sl-SI" sz="1100" dirty="0" err="1">
                <a:latin typeface="Consolas" panose="020B0609020204030204" pitchFamily="49" charset="0"/>
              </a:rPr>
              <a:t>general/general.html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LocalCodeLists</a:t>
            </a:r>
            <a:endParaRPr lang="sl-SI" sz="1100" dirty="0">
              <a:latin typeface="Consolas" panose="020B0609020204030204" pitchFamily="49" charset="0"/>
            </a:endParaRPr>
          </a:p>
          <a:p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>
                <a:solidFill>
                  <a:schemeClr val="bg2"/>
                </a:solidFill>
                <a:latin typeface="Consolas" panose="020B0609020204030204" pitchFamily="49" charset="0"/>
              </a:rPr>
              <a:t>! Domača knjižnica - razredne metode v izposoji</a:t>
            </a:r>
          </a:p>
          <a:p>
            <a:r>
              <a:rPr lang="sl-SI" sz="1100" dirty="0" err="1">
                <a:latin typeface="Consolas" panose="020B0609020204030204" pitchFamily="49" charset="0"/>
              </a:rPr>
              <a:t>CirTimeParameters.editor</a:t>
            </a:r>
            <a:r>
              <a:rPr lang="sl-SI" sz="1100" dirty="0">
                <a:latin typeface="Consolas" panose="020B0609020204030204" pitchFamily="49" charset="0"/>
              </a:rPr>
              <a:t>=</a:t>
            </a:r>
            <a:r>
              <a:rPr lang="sl-SI" sz="1100" dirty="0" err="1">
                <a:latin typeface="Consolas" panose="020B0609020204030204" pitchFamily="49" charset="0"/>
              </a:rPr>
              <a:t>loan/loan.html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TimeParameters</a:t>
            </a:r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 err="1">
                <a:latin typeface="Consolas" panose="020B0609020204030204" pitchFamily="49" charset="0"/>
              </a:rPr>
              <a:t>Home.UOPTimeParameters.operation</a:t>
            </a:r>
            <a:r>
              <a:rPr lang="sl-SI" sz="1100" dirty="0">
                <a:latin typeface="Consolas" panose="020B0609020204030204" pitchFamily="49" charset="0"/>
              </a:rPr>
              <a:t>=</a:t>
            </a:r>
            <a:r>
              <a:rPr lang="sl-SI" sz="1100" dirty="0" err="1">
                <a:latin typeface="Consolas" panose="020B0609020204030204" pitchFamily="49" charset="0"/>
              </a:rPr>
              <a:t>loan/loan.html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TimeParameters</a:t>
            </a:r>
            <a:endParaRPr lang="sl-SI" sz="1100" dirty="0">
              <a:latin typeface="Consolas" panose="020B0609020204030204" pitchFamily="49" charset="0"/>
            </a:endParaRPr>
          </a:p>
          <a:p>
            <a:r>
              <a:rPr lang="sl-SI" sz="1100" dirty="0" err="1">
                <a:latin typeface="Consolas" panose="020B0609020204030204" pitchFamily="49" charset="0"/>
              </a:rPr>
              <a:t>CirCalendar.editor</a:t>
            </a:r>
            <a:r>
              <a:rPr lang="sl-SI" sz="1100" dirty="0">
                <a:latin typeface="Consolas" panose="020B0609020204030204" pitchFamily="49" charset="0"/>
              </a:rPr>
              <a:t>=</a:t>
            </a:r>
            <a:r>
              <a:rPr lang="sl-SI" sz="1100" dirty="0" err="1">
                <a:latin typeface="Consolas" panose="020B0609020204030204" pitchFamily="49" charset="0"/>
              </a:rPr>
              <a:t>loan/loan.html</a:t>
            </a:r>
            <a:r>
              <a:rPr lang="sl-SI" sz="1100" dirty="0">
                <a:latin typeface="Consolas" panose="020B0609020204030204" pitchFamily="49" charset="0"/>
              </a:rPr>
              <a:t>#</a:t>
            </a:r>
            <a:r>
              <a:rPr lang="sl-SI" sz="1100" dirty="0" err="1">
                <a:latin typeface="Consolas" panose="020B0609020204030204" pitchFamily="49" charset="0"/>
              </a:rPr>
              <a:t>Calendar</a:t>
            </a:r>
            <a:endParaRPr lang="sl-SI" sz="11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41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3FA7C4D-1BA0-4DA2-9938-2EA9F3DB2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786050"/>
            <a:ext cx="9915070" cy="5157131"/>
          </a:xfrm>
          <a:prstGeom prst="rect">
            <a:avLst/>
          </a:prstGeom>
        </p:spPr>
      </p:pic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9E939F85-9885-41FC-9381-0BD4CAA973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EF9EF380-9B87-4F1B-A36C-BAFC2D7DEAC6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11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531FE1D8-2C3C-4A7A-A401-4E95F9FC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Prikaz kontekstne pomoči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Line 2">
            <a:extLst>
              <a:ext uri="{FF2B5EF4-FFF2-40B4-BE49-F238E27FC236}">
                <a16:creationId xmlns:a16="http://schemas.microsoft.com/office/drawing/2014/main" id="{C6411901-DA4A-453C-959D-DFA333572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8" name="Graphic 14">
            <a:extLst>
              <a:ext uri="{FF2B5EF4-FFF2-40B4-BE49-F238E27FC236}">
                <a16:creationId xmlns:a16="http://schemas.microsoft.com/office/drawing/2014/main" id="{49215155-BB0C-4875-8935-42FADC70B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8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645B7-EE5A-4F6E-97C7-75FF656A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43" y="1979115"/>
            <a:ext cx="8999538" cy="432818"/>
          </a:xfrm>
        </p:spPr>
        <p:txBody>
          <a:bodyPr/>
          <a:lstStyle/>
          <a:p>
            <a:pPr>
              <a:tabLst>
                <a:tab pos="1789113" algn="l"/>
              </a:tabLst>
            </a:pPr>
            <a:r>
              <a:rPr lang="en-US" sz="2800" dirty="0"/>
              <a:t>	Markdown </a:t>
            </a:r>
            <a:r>
              <a:rPr lang="en-US" sz="2000" dirty="0">
                <a:hlinkClick r:id="rId3"/>
              </a:rPr>
              <a:t>https://www.markdownguide.org</a:t>
            </a:r>
            <a:endParaRPr lang="sl-SI" sz="2800" dirty="0"/>
          </a:p>
        </p:txBody>
      </p:sp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9E939F85-9885-41FC-9381-0BD4CAA973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EF9EF380-9B87-4F1B-A36C-BAFC2D7DEAC6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12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531FE1D8-2C3C-4A7A-A401-4E95F9FC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Uporabljena orodja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Line 2">
            <a:extLst>
              <a:ext uri="{FF2B5EF4-FFF2-40B4-BE49-F238E27FC236}">
                <a16:creationId xmlns:a16="http://schemas.microsoft.com/office/drawing/2014/main" id="{C6411901-DA4A-453C-959D-DFA333572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8" name="Graphic 14">
            <a:extLst>
              <a:ext uri="{FF2B5EF4-FFF2-40B4-BE49-F238E27FC236}">
                <a16:creationId xmlns:a16="http://schemas.microsoft.com/office/drawing/2014/main" id="{49215155-BB0C-4875-8935-42FADC70B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330BCA6-826F-461D-9934-3B39BD987F6A}"/>
              </a:ext>
            </a:extLst>
          </p:cNvPr>
          <p:cNvSpPr txBox="1">
            <a:spLocks/>
          </p:cNvSpPr>
          <p:nvPr/>
        </p:nvSpPr>
        <p:spPr bwMode="auto">
          <a:xfrm>
            <a:off x="540543" y="2635069"/>
            <a:ext cx="8999538" cy="43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7513" indent="-312738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49313" indent="-282575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81113" indent="-212725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712913" indent="-201613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144713" indent="-203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789113" algn="l"/>
              </a:tabLst>
            </a:pPr>
            <a:r>
              <a:rPr lang="en-US" sz="2800" dirty="0"/>
              <a:t>	Visual Studio Code </a:t>
            </a:r>
            <a:r>
              <a:rPr lang="en-US" sz="2000" dirty="0">
                <a:hlinkClick r:id="rId5"/>
              </a:rPr>
              <a:t>https://code.visualstudio.com</a:t>
            </a:r>
            <a:endParaRPr lang="en-US" sz="200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D72A136-7FCF-489D-B52D-20B736C78DC6}"/>
              </a:ext>
            </a:extLst>
          </p:cNvPr>
          <p:cNvSpPr txBox="1">
            <a:spLocks/>
          </p:cNvSpPr>
          <p:nvPr/>
        </p:nvSpPr>
        <p:spPr bwMode="auto">
          <a:xfrm>
            <a:off x="540543" y="3291023"/>
            <a:ext cx="8999538" cy="43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7513" indent="-31273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1789113" algn="l"/>
              </a:tabLst>
              <a:defRPr sz="2800">
                <a:solidFill>
                  <a:srgbClr val="000000"/>
                </a:solidFill>
                <a:latin typeface="+mn-lt"/>
                <a:ea typeface="+mn-ea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	</a:t>
            </a:r>
            <a:r>
              <a:rPr lang="sl-SI" dirty="0" err="1"/>
              <a:t>Pandoc</a:t>
            </a:r>
            <a:r>
              <a:rPr lang="sl-SI" dirty="0"/>
              <a:t>  </a:t>
            </a:r>
            <a:r>
              <a:rPr lang="sl-SI" sz="2000" dirty="0">
                <a:hlinkClick r:id="rId6"/>
              </a:rPr>
              <a:t>https://www.pandoc.org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2AE74B5-8AB4-4CD7-94E4-775AA0585F4F}"/>
              </a:ext>
            </a:extLst>
          </p:cNvPr>
          <p:cNvSpPr txBox="1">
            <a:spLocks/>
          </p:cNvSpPr>
          <p:nvPr/>
        </p:nvSpPr>
        <p:spPr bwMode="auto">
          <a:xfrm>
            <a:off x="540543" y="3946977"/>
            <a:ext cx="8999538" cy="43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7513" indent="-31273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1789113" algn="l"/>
              </a:tabLst>
              <a:defRPr sz="2800">
                <a:solidFill>
                  <a:srgbClr val="000000"/>
                </a:solidFill>
                <a:latin typeface="+mn-lt"/>
                <a:ea typeface="+mn-ea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	</a:t>
            </a:r>
            <a:r>
              <a:rPr lang="sl-SI" dirty="0" err="1"/>
              <a:t>WebKit</a:t>
            </a:r>
            <a:r>
              <a:rPr lang="sl-SI" dirty="0"/>
              <a:t> HTML to PDF </a:t>
            </a:r>
            <a:r>
              <a:rPr lang="sl-SI" sz="2000" dirty="0">
                <a:hlinkClick r:id="rId7"/>
              </a:rPr>
              <a:t>https://wkhtmltopdf.org</a:t>
            </a:r>
            <a:endParaRPr lang="en-US" sz="20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8888880-FB59-45BB-BEB6-F0363D18EF75}"/>
              </a:ext>
            </a:extLst>
          </p:cNvPr>
          <p:cNvSpPr txBox="1">
            <a:spLocks/>
          </p:cNvSpPr>
          <p:nvPr/>
        </p:nvSpPr>
        <p:spPr bwMode="auto">
          <a:xfrm>
            <a:off x="540543" y="4602931"/>
            <a:ext cx="8999538" cy="43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7513" indent="-31273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1789113" algn="l"/>
              </a:tabLst>
              <a:defRPr sz="2800">
                <a:solidFill>
                  <a:srgbClr val="000000"/>
                </a:solidFill>
                <a:latin typeface="+mn-lt"/>
                <a:ea typeface="+mn-ea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	</a:t>
            </a:r>
            <a:r>
              <a:rPr lang="sl-SI" dirty="0" err="1"/>
              <a:t>Subversion</a:t>
            </a:r>
            <a:r>
              <a:rPr lang="sl-SI" dirty="0"/>
              <a:t> (SVN) </a:t>
            </a:r>
            <a:r>
              <a:rPr lang="sl-SI" sz="2000" dirty="0">
                <a:hlinkClick r:id="rId8"/>
              </a:rPr>
              <a:t>https://subversion.apache.org</a:t>
            </a:r>
            <a:endParaRPr lang="en-US" sz="2000" dirty="0"/>
          </a:p>
          <a:p>
            <a:pPr marL="104775" indent="0">
              <a:buNone/>
            </a:pPr>
            <a:endParaRPr lang="en-US" sz="200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E3E1FE3-9DCC-43B7-99AC-23FF419F3756}"/>
              </a:ext>
            </a:extLst>
          </p:cNvPr>
          <p:cNvSpPr txBox="1">
            <a:spLocks/>
          </p:cNvSpPr>
          <p:nvPr/>
        </p:nvSpPr>
        <p:spPr bwMode="auto">
          <a:xfrm>
            <a:off x="543542" y="5258886"/>
            <a:ext cx="8999538" cy="43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17513" indent="-312738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1789113" algn="l"/>
              </a:tabLst>
              <a:defRPr sz="2800">
                <a:solidFill>
                  <a:srgbClr val="000000"/>
                </a:solidFill>
                <a:latin typeface="+mn-lt"/>
                <a:ea typeface="+mn-ea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	</a:t>
            </a:r>
            <a:r>
              <a:rPr lang="sl-SI" dirty="0" err="1"/>
              <a:t>TortoiseSVN</a:t>
            </a:r>
            <a:r>
              <a:rPr lang="sl-SI" dirty="0"/>
              <a:t> </a:t>
            </a:r>
            <a:r>
              <a:rPr lang="sl-SI" sz="2000" dirty="0">
                <a:hlinkClick r:id="rId9"/>
              </a:rPr>
              <a:t>https://tortoisesvn.net</a:t>
            </a:r>
            <a:endParaRPr lang="en-US" sz="2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27409E-34E8-4835-8D70-E76E97F6B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8470" y="2636442"/>
            <a:ext cx="567162" cy="4248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4F49D0-7919-4C79-8FEB-BEE0808CAF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194" y="4031446"/>
            <a:ext cx="1407714" cy="2524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D36B86-EE60-4561-A074-44FEC63992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0273" y="4565703"/>
            <a:ext cx="443557" cy="4435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8CF638A-6CEF-4088-AE20-70BD8E3268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1104" y="5226537"/>
            <a:ext cx="621895" cy="497516"/>
          </a:xfrm>
          <a:prstGeom prst="rect">
            <a:avLst/>
          </a:prstGeom>
        </p:spPr>
      </p:pic>
      <p:pic>
        <p:nvPicPr>
          <p:cNvPr id="29" name="Picture 6" descr="Markdown - Wikipedia">
            <a:extLst>
              <a:ext uri="{FF2B5EF4-FFF2-40B4-BE49-F238E27FC236}">
                <a16:creationId xmlns:a16="http://schemas.microsoft.com/office/drawing/2014/main" id="{B90772A1-611B-464E-810A-D7F0D4BD6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07" y="1931726"/>
            <a:ext cx="792088" cy="48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D9F31E-FDD8-4614-8625-8F0D601BC8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6709" y="3203773"/>
            <a:ext cx="790685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24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1948D401-FEA9-408A-9211-D85C1E8C5EE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B8793B83-4DBB-488D-A158-7A7E1932CA3A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13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BC7D3D32-9D36-4B8F-9281-955D96E2B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Načrti … </a:t>
            </a:r>
          </a:p>
        </p:txBody>
      </p:sp>
      <p:sp>
        <p:nvSpPr>
          <p:cNvPr id="19460" name="Line 2">
            <a:extLst>
              <a:ext uri="{FF2B5EF4-FFF2-40B4-BE49-F238E27FC236}">
                <a16:creationId xmlns:a16="http://schemas.microsoft.com/office/drawing/2014/main" id="{11F1040D-AB31-4FDD-93B1-F49800FEB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id="{5EBF3533-547C-4B44-A33F-98DBFEE90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1" y="3563813"/>
            <a:ext cx="9255124" cy="30243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285750" indent="-285750"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sl-SI" altLang="sl-SI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priprava vseh priročnikov po novem konceptu</a:t>
            </a:r>
          </a:p>
          <a:p>
            <a:pPr marL="285750" indent="-285750"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sl-SI" alt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sl-SI" altLang="sl-SI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vključitev kontekstne pomoči v vseh modulih</a:t>
            </a:r>
          </a:p>
          <a:p>
            <a:pPr marL="285750" indent="-285750"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sl-SI" alt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sl-SI" altLang="sl-SI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vključitev splošne pomoči (</a:t>
            </a:r>
            <a:r>
              <a:rPr lang="sl-SI" altLang="sl-SI" sz="1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dvonivojske</a:t>
            </a:r>
            <a:r>
              <a:rPr lang="sl-SI" altLang="sl-SI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pomoči)</a:t>
            </a:r>
          </a:p>
          <a:p>
            <a:pPr marL="285750" indent="-285750"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sl-SI" alt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sl-SI" altLang="sl-SI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priprava v več jezikovnih različicah</a:t>
            </a:r>
          </a:p>
          <a:p>
            <a:pPr algn="just" eaLnBrk="1">
              <a:lnSpc>
                <a:spcPct val="81000"/>
              </a:lnSpc>
              <a:spcAft>
                <a:spcPct val="0"/>
              </a:spcAft>
              <a:buNone/>
              <a:defRPr/>
            </a:pPr>
            <a:r>
              <a:rPr lang="sl-SI" altLang="sl-SI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</a:t>
            </a:r>
          </a:p>
          <a:p>
            <a:pPr marL="285750" indent="-285750"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sl-SI" altLang="sl-SI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priprava </a:t>
            </a:r>
            <a:r>
              <a:rPr lang="sl-SI" altLang="sl-SI" sz="18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sl-SI" altLang="sl-SI" sz="1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notes</a:t>
            </a:r>
            <a:r>
              <a:rPr lang="sl-SI" altLang="sl-SI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(opisa dopolnitev) v MD</a:t>
            </a:r>
          </a:p>
          <a:p>
            <a:pPr marL="285750" indent="-285750"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sl-SI" alt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sl-SI" altLang="sl-SI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izboljšave domače strani s priročniki in podstrani posameznih priročnikov</a:t>
            </a:r>
          </a:p>
          <a:p>
            <a:pPr marL="285750" indent="-285750"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sl-SI" altLang="sl-SI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sl-SI" altLang="sl-SI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izboljšanje iskanja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n-GB" altLang="sl-SI" sz="1800" dirty="0">
              <a:solidFill>
                <a:srgbClr val="4C4C4C"/>
              </a:solidFill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GB" altLang="sl-SI" sz="1800" dirty="0">
                <a:solidFill>
                  <a:srgbClr val="4C4C4C"/>
                </a:solidFill>
              </a:rPr>
              <a:t> </a:t>
            </a:r>
          </a:p>
        </p:txBody>
      </p:sp>
      <p:pic>
        <p:nvPicPr>
          <p:cNvPr id="19462" name="Picture 8">
            <a:extLst>
              <a:ext uri="{FF2B5EF4-FFF2-40B4-BE49-F238E27FC236}">
                <a16:creationId xmlns:a16="http://schemas.microsoft.com/office/drawing/2014/main" id="{56898ABE-6423-4CC7-ACE7-EEE49BFA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857846"/>
            <a:ext cx="11588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1" descr="Diagram, radar chart&#10;&#10;Description automatically generated">
            <a:extLst>
              <a:ext uri="{FF2B5EF4-FFF2-40B4-BE49-F238E27FC236}">
                <a16:creationId xmlns:a16="http://schemas.microsoft.com/office/drawing/2014/main" id="{4A4C44B1-BB17-4B0B-8213-3373306DF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835621"/>
            <a:ext cx="11795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Diagram&#10;&#10;Description automatically generated">
            <a:extLst>
              <a:ext uri="{FF2B5EF4-FFF2-40B4-BE49-F238E27FC236}">
                <a16:creationId xmlns:a16="http://schemas.microsoft.com/office/drawing/2014/main" id="{69308C1A-C407-4D35-81AF-AA831B4B4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851496"/>
            <a:ext cx="11652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3" descr="Diagram, radar chart&#10;&#10;Description automatically generated">
            <a:extLst>
              <a:ext uri="{FF2B5EF4-FFF2-40B4-BE49-F238E27FC236}">
                <a16:creationId xmlns:a16="http://schemas.microsoft.com/office/drawing/2014/main" id="{F71FC2A4-F4D3-4DF5-B1E6-D379E01A1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21" y="1851495"/>
            <a:ext cx="117040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4" descr="Diagram, radar chart&#10;&#10;Description automatically generated">
            <a:extLst>
              <a:ext uri="{FF2B5EF4-FFF2-40B4-BE49-F238E27FC236}">
                <a16:creationId xmlns:a16="http://schemas.microsoft.com/office/drawing/2014/main" id="{E5138549-1A8F-42EF-ACD4-443E5725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04" y="1851494"/>
            <a:ext cx="1170196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5" descr="Radar chart&#10;&#10;Description automatically generated">
            <a:extLst>
              <a:ext uri="{FF2B5EF4-FFF2-40B4-BE49-F238E27FC236}">
                <a16:creationId xmlns:a16="http://schemas.microsoft.com/office/drawing/2014/main" id="{7AD768B4-EB7F-4EFF-A763-E18B7C729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75" y="1849908"/>
            <a:ext cx="1093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6" descr="Diagram&#10;&#10;Description automatically generated">
            <a:extLst>
              <a:ext uri="{FF2B5EF4-FFF2-40B4-BE49-F238E27FC236}">
                <a16:creationId xmlns:a16="http://schemas.microsoft.com/office/drawing/2014/main" id="{CCF106AA-A554-458D-86D6-07DF847B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878" y="1849908"/>
            <a:ext cx="1169609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4">
            <a:extLst>
              <a:ext uri="{FF2B5EF4-FFF2-40B4-BE49-F238E27FC236}">
                <a16:creationId xmlns:a16="http://schemas.microsoft.com/office/drawing/2014/main" id="{05C80204-AE14-4CA0-B37F-A7E5EEA5DD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F5408703-CFD8-42B1-BB31-A5B8F141D5E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E0665654-8A74-423D-8BDA-98B4E71C7C32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14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9FBE72C7-4B8D-4C1A-87DF-74AC1EFA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116013"/>
            <a:ext cx="8534400" cy="561615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244475" indent="-244475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224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796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368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940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endParaRPr lang="en-GB" altLang="sl-SI" sz="4000" i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endParaRPr lang="en-GB" altLang="sl-SI" sz="4000" i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450"/>
              </a:spcBef>
              <a:spcAft>
                <a:spcPts val="145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sl-SI" altLang="sl-SI" sz="2800" i="1" dirty="0">
                <a:solidFill>
                  <a:srgbClr val="4C4C4C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Uspešneje</a:t>
            </a:r>
            <a:endParaRPr lang="en-GB" altLang="sl-SI" sz="2800" i="1" dirty="0">
              <a:solidFill>
                <a:srgbClr val="4C4C4C"/>
              </a:solidFill>
              <a:latin typeface="Arial Black" panose="020B0A0402010202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450"/>
              </a:spcBef>
              <a:spcAft>
                <a:spcPts val="145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sl-SI" altLang="sl-SI" sz="2800" i="1" dirty="0">
                <a:solidFill>
                  <a:srgbClr val="4C4C4C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Hitreje</a:t>
            </a:r>
            <a:endParaRPr lang="en-GB" altLang="sl-SI" sz="2800" i="1" dirty="0">
              <a:solidFill>
                <a:srgbClr val="4C4C4C"/>
              </a:solidFill>
              <a:latin typeface="Arial Black" panose="020B0A0402010202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450"/>
              </a:spcBef>
              <a:spcAft>
                <a:spcPts val="145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sl-SI" altLang="sl-SI" sz="2800" i="1" dirty="0">
                <a:solidFill>
                  <a:srgbClr val="4C4C4C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Ceneje</a:t>
            </a:r>
            <a:endParaRPr lang="en-GB" altLang="sl-SI" sz="2800" i="1" dirty="0">
              <a:solidFill>
                <a:srgbClr val="4C4C4C"/>
              </a:solidFill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14">
            <a:extLst>
              <a:ext uri="{FF2B5EF4-FFF2-40B4-BE49-F238E27FC236}">
                <a16:creationId xmlns:a16="http://schemas.microsoft.com/office/drawing/2014/main" id="{936B2EFC-A2F8-45B7-9407-5E29375AD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BB0B057E-CCA9-48D6-9AB0-33231E110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Digitalizacija in avtomatizacija</a:t>
            </a:r>
            <a:endParaRPr lang="en-GB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308C0BF4-43F1-4899-AD41-05C9F7AB6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uiExpand="1" build="p" advAuto="5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F5408703-CFD8-42B1-BB31-A5B8F141D5E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E0665654-8A74-423D-8BDA-98B4E71C7C32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15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9FBE72C7-4B8D-4C1A-87DF-74AC1EFA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116013"/>
            <a:ext cx="8534400" cy="561615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244475" indent="-244475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224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796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368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94013" indent="-2047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endParaRPr lang="en-GB" altLang="sl-SI" sz="4000" i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endParaRPr lang="en-GB" altLang="sl-SI" sz="4000" i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sl-SI" altLang="sl-SI" sz="4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za pozornost!</a:t>
            </a:r>
          </a:p>
          <a:p>
            <a:pPr lvl="3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endParaRPr lang="sl-SI" altLang="sl-SI" sz="3200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450"/>
              </a:spcBef>
              <a:spcAft>
                <a:spcPts val="145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sl-SI" altLang="sl-SI" sz="2800" i="1" dirty="0">
                <a:solidFill>
                  <a:srgbClr val="4C4C4C"/>
                </a:solidFill>
                <a:cs typeface="Tahoma" panose="020B0604030504040204" pitchFamily="34" charset="0"/>
              </a:rPr>
              <a:t>Vprašanja?</a:t>
            </a:r>
          </a:p>
          <a:p>
            <a:pPr algn="ctr" eaLnBrk="1" hangingPunct="1">
              <a:lnSpc>
                <a:spcPct val="80000"/>
              </a:lnSpc>
              <a:spcBef>
                <a:spcPts val="1450"/>
              </a:spcBef>
              <a:spcAft>
                <a:spcPts val="145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sl-SI" altLang="sl-SI" sz="2800" i="1" dirty="0">
                <a:solidFill>
                  <a:srgbClr val="4C4C4C"/>
                </a:solidFill>
                <a:cs typeface="Tahoma" panose="020B0604030504040204" pitchFamily="34" charset="0"/>
              </a:rPr>
              <a:t>Pripombe?</a:t>
            </a:r>
          </a:p>
          <a:p>
            <a:pPr algn="ctr" eaLnBrk="1" hangingPunct="1">
              <a:lnSpc>
                <a:spcPct val="80000"/>
              </a:lnSpc>
              <a:spcBef>
                <a:spcPts val="1450"/>
              </a:spcBef>
              <a:spcAft>
                <a:spcPts val="1450"/>
              </a:spcAft>
              <a:buClr>
                <a:srgbClr val="006600"/>
              </a:buClr>
              <a:buSzPct val="45000"/>
              <a:buFont typeface="Tahoma" panose="020B0604030504040204" pitchFamily="34" charset="0"/>
              <a:buNone/>
              <a:defRPr/>
            </a:pPr>
            <a:r>
              <a:rPr lang="sl-SI" altLang="sl-SI" sz="2800" i="1" dirty="0">
                <a:solidFill>
                  <a:srgbClr val="4C4C4C"/>
                </a:solidFill>
                <a:cs typeface="Tahoma" panose="020B0604030504040204" pitchFamily="34" charset="0"/>
              </a:rPr>
              <a:t>Predlogi?</a:t>
            </a:r>
          </a:p>
        </p:txBody>
      </p:sp>
      <p:pic>
        <p:nvPicPr>
          <p:cNvPr id="5" name="Graphic 14">
            <a:extLst>
              <a:ext uri="{FF2B5EF4-FFF2-40B4-BE49-F238E27FC236}">
                <a16:creationId xmlns:a16="http://schemas.microsoft.com/office/drawing/2014/main" id="{936B2EFC-A2F8-45B7-9407-5E29375AD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45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uiExpand="1" build="p" advAuto="5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DC931A15-4CC2-4E7A-907A-06EB89E0EA2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061D9BE7-BECB-423D-9044-D1EC9C62920B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2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BE2C7109-6D29-447C-B0EB-DFD114046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 digitalizacijo …</a:t>
            </a:r>
          </a:p>
        </p:txBody>
      </p:sp>
      <p:sp>
        <p:nvSpPr>
          <p:cNvPr id="7172" name="Line 2">
            <a:extLst>
              <a:ext uri="{FF2B5EF4-FFF2-40B4-BE49-F238E27FC236}">
                <a16:creationId xmlns:a16="http://schemas.microsoft.com/office/drawing/2014/main" id="{87FA0F66-CA47-41A6-B830-5224909B3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8C89B6BE-4665-41D9-AED1-F5ECDB540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819275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800" b="1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>
              <a:solidFill>
                <a:srgbClr val="4C4C4C"/>
              </a:solidFill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>
              <a:solidFill>
                <a:srgbClr val="4C4C4C"/>
              </a:solidFill>
            </a:endParaRPr>
          </a:p>
        </p:txBody>
      </p:sp>
      <p:pic>
        <p:nvPicPr>
          <p:cNvPr id="7174" name="Picture 12" descr="A picture containing text, cargo container&#10;&#10;Description automatically generated">
            <a:extLst>
              <a:ext uri="{FF2B5EF4-FFF2-40B4-BE49-F238E27FC236}">
                <a16:creationId xmlns:a16="http://schemas.microsoft.com/office/drawing/2014/main" id="{FA93C2F2-636C-462F-8198-ABB3253C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2244725"/>
            <a:ext cx="27924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A row of books on a shelf&#10;&#10;Description automatically generated with medium confidence">
            <a:extLst>
              <a:ext uri="{FF2B5EF4-FFF2-40B4-BE49-F238E27FC236}">
                <a16:creationId xmlns:a16="http://schemas.microsoft.com/office/drawing/2014/main" id="{CB1B8C1E-21B9-4BD9-95A0-089CE78D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209800"/>
            <a:ext cx="279241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6" descr="A picture containing text, shelf, book&#10;&#10;Description automatically generated">
            <a:extLst>
              <a:ext uri="{FF2B5EF4-FFF2-40B4-BE49-F238E27FC236}">
                <a16:creationId xmlns:a16="http://schemas.microsoft.com/office/drawing/2014/main" id="{8A09959D-49AB-4C91-A84A-AD6C935E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487863"/>
            <a:ext cx="279241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14">
            <a:extLst>
              <a:ext uri="{FF2B5EF4-FFF2-40B4-BE49-F238E27FC236}">
                <a16:creationId xmlns:a16="http://schemas.microsoft.com/office/drawing/2014/main" id="{9AA91004-FE48-4FB9-8A38-2743880D0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739CDA29-4A76-4D5C-B261-F1A8426140C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183DB282-2E56-4548-9471-2CAC61A635FC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3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16ADDEBE-0A15-47C1-915E-1CC076CAB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so bili priročniki</a:t>
            </a:r>
          </a:p>
        </p:txBody>
      </p:sp>
      <p:sp>
        <p:nvSpPr>
          <p:cNvPr id="9220" name="Line 2">
            <a:extLst>
              <a:ext uri="{FF2B5EF4-FFF2-40B4-BE49-F238E27FC236}">
                <a16:creationId xmlns:a16="http://schemas.microsoft.com/office/drawing/2014/main" id="{E4EE9E8D-74F6-4A6F-B579-4850AB671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21" name="Text Box 3">
            <a:extLst>
              <a:ext uri="{FF2B5EF4-FFF2-40B4-BE49-F238E27FC236}">
                <a16:creationId xmlns:a16="http://schemas.microsoft.com/office/drawing/2014/main" id="{38ED38D1-AE1E-4935-BE4E-BE046DEE9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819275"/>
            <a:ext cx="91805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800" b="1">
              <a:solidFill>
                <a:srgbClr val="666666"/>
              </a:solidFill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>
              <a:solidFill>
                <a:srgbClr val="4C4C4C"/>
              </a:solidFill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>
              <a:solidFill>
                <a:srgbClr val="4C4C4C"/>
              </a:solidFill>
            </a:endParaRPr>
          </a:p>
        </p:txBody>
      </p:sp>
      <p:pic>
        <p:nvPicPr>
          <p:cNvPr id="9222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DC06A8AE-621D-4EC8-BD9E-F3A7CBF4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181225"/>
            <a:ext cx="659765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14">
            <a:extLst>
              <a:ext uri="{FF2B5EF4-FFF2-40B4-BE49-F238E27FC236}">
                <a16:creationId xmlns:a16="http://schemas.microsoft.com/office/drawing/2014/main" id="{867E708A-F853-43EE-900C-58B5ADF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3497D56E-951D-4766-93E2-2E56FB808A6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65DD714F-8414-4274-8FF1-786F91D94484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4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7829C944-4A6A-481C-81F9-60CBFF7A2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en-GB" altLang="sl-SI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Želje</a:t>
            </a:r>
            <a:r>
              <a:rPr lang="en-GB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altLang="sl-SI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potrebe</a:t>
            </a:r>
            <a:r>
              <a:rPr lang="en-GB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sl-SI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uporabnikov</a:t>
            </a:r>
            <a:r>
              <a:rPr lang="en-GB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1268" name="Line 2">
            <a:extLst>
              <a:ext uri="{FF2B5EF4-FFF2-40B4-BE49-F238E27FC236}">
                <a16:creationId xmlns:a16="http://schemas.microsoft.com/office/drawing/2014/main" id="{709EC52D-7EC2-4CBD-A47D-5ED57B93C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11285" name="Graphic 29" descr="Books on shelf with solid fill">
            <a:extLst>
              <a:ext uri="{FF2B5EF4-FFF2-40B4-BE49-F238E27FC236}">
                <a16:creationId xmlns:a16="http://schemas.microsoft.com/office/drawing/2014/main" id="{F4999D94-B599-4C04-8873-5646970C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3845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Graphic 8191" descr="Office worker female with solid fill">
            <a:extLst>
              <a:ext uri="{FF2B5EF4-FFF2-40B4-BE49-F238E27FC236}">
                <a16:creationId xmlns:a16="http://schemas.microsoft.com/office/drawing/2014/main" id="{30754FD7-82B8-44B6-9E73-B087B341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733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5FAE68-55C0-4C26-8FE5-3EC8E1840FC3}"/>
              </a:ext>
            </a:extLst>
          </p:cNvPr>
          <p:cNvGrpSpPr/>
          <p:nvPr/>
        </p:nvGrpSpPr>
        <p:grpSpPr>
          <a:xfrm>
            <a:off x="809625" y="2011363"/>
            <a:ext cx="1763713" cy="1150937"/>
            <a:chOff x="809625" y="2011363"/>
            <a:chExt cx="1763713" cy="1150937"/>
          </a:xfrm>
        </p:grpSpPr>
        <p:sp>
          <p:nvSpPr>
            <p:cNvPr id="11270" name="Thought Bubble: Cloud 2">
              <a:extLst>
                <a:ext uri="{FF2B5EF4-FFF2-40B4-BE49-F238E27FC236}">
                  <a16:creationId xmlns:a16="http://schemas.microsoft.com/office/drawing/2014/main" id="{69D0FD21-A37C-4039-9B46-33311FD08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625" y="2011363"/>
              <a:ext cx="1763713" cy="874712"/>
            </a:xfrm>
            <a:prstGeom prst="cloudCallout">
              <a:avLst>
                <a:gd name="adj1" fmla="val 74111"/>
                <a:gd name="adj2" fmla="val 90819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sl-SI">
                  <a:solidFill>
                    <a:srgbClr val="FFFFFF"/>
                  </a:solidFill>
                </a:rPr>
                <a:t> </a:t>
              </a:r>
              <a:endParaRPr lang="sl-SI" altLang="sl-SI">
                <a:solidFill>
                  <a:srgbClr val="FFFFFF"/>
                </a:solidFill>
              </a:endParaRPr>
            </a:p>
          </p:txBody>
        </p:sp>
        <p:pic>
          <p:nvPicPr>
            <p:cNvPr id="11281" name="Graphic 19" descr="Remote learning language with solid fill">
              <a:extLst>
                <a:ext uri="{FF2B5EF4-FFF2-40B4-BE49-F238E27FC236}">
                  <a16:creationId xmlns:a16="http://schemas.microsoft.com/office/drawing/2014/main" id="{D209350C-C994-43AA-9FC6-7BE93801B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38363"/>
              <a:ext cx="627063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TextBox 1">
              <a:extLst>
                <a:ext uri="{FF2B5EF4-FFF2-40B4-BE49-F238E27FC236}">
                  <a16:creationId xmlns:a16="http://schemas.microsoft.com/office/drawing/2014/main" id="{0EBBF066-2E16-4F56-A8F5-1B71607B4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500" y="2886075"/>
              <a:ext cx="1152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sl-SI" altLang="sl-SI" sz="1200" dirty="0">
                  <a:solidFill>
                    <a:schemeClr val="tx1"/>
                  </a:solidFill>
                </a:rPr>
                <a:t>e-priročnik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DB3691-450E-4F2B-AE00-A47B1A755BB4}"/>
              </a:ext>
            </a:extLst>
          </p:cNvPr>
          <p:cNvGrpSpPr/>
          <p:nvPr/>
        </p:nvGrpSpPr>
        <p:grpSpPr>
          <a:xfrm>
            <a:off x="3697288" y="1998663"/>
            <a:ext cx="1954212" cy="1119187"/>
            <a:chOff x="3697288" y="1998663"/>
            <a:chExt cx="1954212" cy="1119187"/>
          </a:xfrm>
        </p:grpSpPr>
        <p:sp>
          <p:nvSpPr>
            <p:cNvPr id="11271" name="Thought Bubble: Cloud 3">
              <a:extLst>
                <a:ext uri="{FF2B5EF4-FFF2-40B4-BE49-F238E27FC236}">
                  <a16:creationId xmlns:a16="http://schemas.microsoft.com/office/drawing/2014/main" id="{0EFA5664-C49E-480D-BB61-DD9E0478B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288" y="1998663"/>
              <a:ext cx="1657350" cy="946150"/>
            </a:xfrm>
            <a:prstGeom prst="cloudCallout">
              <a:avLst>
                <a:gd name="adj1" fmla="val 7032"/>
                <a:gd name="adj2" fmla="val 85958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1282" name="Graphic 21" descr="Alarm Ringing outline">
              <a:extLst>
                <a:ext uri="{FF2B5EF4-FFF2-40B4-BE49-F238E27FC236}">
                  <a16:creationId xmlns:a16="http://schemas.microsoft.com/office/drawing/2014/main" id="{A2583F42-7F38-4FD7-9839-4CC6DC130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888" y="2108200"/>
              <a:ext cx="67627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8" name="TextBox 25">
              <a:extLst>
                <a:ext uri="{FF2B5EF4-FFF2-40B4-BE49-F238E27FC236}">
                  <a16:creationId xmlns:a16="http://schemas.microsoft.com/office/drawing/2014/main" id="{08FE182A-8D5A-4993-9137-6818C0A2C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975" y="2841625"/>
              <a:ext cx="1152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sl-SI" sz="1200">
                  <a:solidFill>
                    <a:schemeClr val="tx1"/>
                  </a:solidFill>
                </a:rPr>
                <a:t>ažurnost</a:t>
              </a:r>
              <a:endParaRPr lang="sl-SI" altLang="sl-SI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CF6D46-13A3-4A2B-8B39-5533981A940B}"/>
              </a:ext>
            </a:extLst>
          </p:cNvPr>
          <p:cNvGrpSpPr/>
          <p:nvPr/>
        </p:nvGrpSpPr>
        <p:grpSpPr>
          <a:xfrm>
            <a:off x="6211888" y="1997075"/>
            <a:ext cx="1778000" cy="1036638"/>
            <a:chOff x="6211888" y="1997075"/>
            <a:chExt cx="1778000" cy="1036638"/>
          </a:xfrm>
        </p:grpSpPr>
        <p:sp>
          <p:nvSpPr>
            <p:cNvPr id="11274" name="Thought Bubble: Cloud 6">
              <a:extLst>
                <a:ext uri="{FF2B5EF4-FFF2-40B4-BE49-F238E27FC236}">
                  <a16:creationId xmlns:a16="http://schemas.microsoft.com/office/drawing/2014/main" id="{ADA14FAA-1209-4D6F-8219-34A561ADF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888" y="2005013"/>
              <a:ext cx="1511300" cy="762000"/>
            </a:xfrm>
            <a:prstGeom prst="cloudCallout">
              <a:avLst>
                <a:gd name="adj1" fmla="val -61532"/>
                <a:gd name="adj2" fmla="val 125250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1284" name="Graphic 25" descr="A lightbulb">
              <a:extLst>
                <a:ext uri="{FF2B5EF4-FFF2-40B4-BE49-F238E27FC236}">
                  <a16:creationId xmlns:a16="http://schemas.microsoft.com/office/drawing/2014/main" id="{099CE114-A97B-4BFA-8ED1-F7EB300DE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88" y="19970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9" name="TextBox 26">
              <a:extLst>
                <a:ext uri="{FF2B5EF4-FFF2-40B4-BE49-F238E27FC236}">
                  <a16:creationId xmlns:a16="http://schemas.microsoft.com/office/drawing/2014/main" id="{FC5D3CBD-A37A-4917-A803-B3F40D64D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275" y="2757488"/>
              <a:ext cx="15986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sl-SI" sz="1200">
                  <a:solidFill>
                    <a:schemeClr val="tx1"/>
                  </a:solidFill>
                </a:rPr>
                <a:t>razumljiva vsebina </a:t>
              </a:r>
              <a:endParaRPr lang="sl-SI" altLang="sl-SI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D4D46D-5F44-4B12-9DB2-339CFC80DD3B}"/>
              </a:ext>
            </a:extLst>
          </p:cNvPr>
          <p:cNvGrpSpPr/>
          <p:nvPr/>
        </p:nvGrpSpPr>
        <p:grpSpPr>
          <a:xfrm>
            <a:off x="7339013" y="3262312"/>
            <a:ext cx="1512887" cy="1035050"/>
            <a:chOff x="7704138" y="3146425"/>
            <a:chExt cx="1512887" cy="1035050"/>
          </a:xfrm>
        </p:grpSpPr>
        <p:sp>
          <p:nvSpPr>
            <p:cNvPr id="11272" name="Thought Bubble: Cloud 4">
              <a:extLst>
                <a:ext uri="{FF2B5EF4-FFF2-40B4-BE49-F238E27FC236}">
                  <a16:creationId xmlns:a16="http://schemas.microsoft.com/office/drawing/2014/main" id="{0D37496E-5F90-41C5-9514-94F8BEAB6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138" y="3146425"/>
              <a:ext cx="1512887" cy="747713"/>
            </a:xfrm>
            <a:prstGeom prst="cloudCallout">
              <a:avLst>
                <a:gd name="adj1" fmla="val -120433"/>
                <a:gd name="adj2" fmla="val 59088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1283" name="Graphic 23" descr="Magnifying glass with solid fill">
              <a:extLst>
                <a:ext uri="{FF2B5EF4-FFF2-40B4-BE49-F238E27FC236}">
                  <a16:creationId xmlns:a16="http://schemas.microsoft.com/office/drawing/2014/main" id="{6E5FC4C3-7F7C-4E22-94AF-3DA003206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513" y="3375025"/>
              <a:ext cx="376237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TextBox 27">
              <a:extLst>
                <a:ext uri="{FF2B5EF4-FFF2-40B4-BE49-F238E27FC236}">
                  <a16:creationId xmlns:a16="http://schemas.microsoft.com/office/drawing/2014/main" id="{BCF5F8BA-0B2E-47EF-9946-2AADD479A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4163" y="3903663"/>
              <a:ext cx="1150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sl-SI" sz="1200">
                  <a:solidFill>
                    <a:schemeClr val="tx1"/>
                  </a:solidFill>
                </a:rPr>
                <a:t>iskanje</a:t>
              </a:r>
              <a:endParaRPr lang="sl-SI" altLang="sl-SI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C1DDD7-C151-459B-8EA6-A643BCCB5A76}"/>
              </a:ext>
            </a:extLst>
          </p:cNvPr>
          <p:cNvGrpSpPr/>
          <p:nvPr/>
        </p:nvGrpSpPr>
        <p:grpSpPr>
          <a:xfrm>
            <a:off x="6745288" y="4905375"/>
            <a:ext cx="1398587" cy="1250950"/>
            <a:chOff x="6745288" y="4905375"/>
            <a:chExt cx="1398587" cy="1250950"/>
          </a:xfrm>
        </p:grpSpPr>
        <p:sp>
          <p:nvSpPr>
            <p:cNvPr id="11275" name="Thought Bubble: Cloud 7">
              <a:extLst>
                <a:ext uri="{FF2B5EF4-FFF2-40B4-BE49-F238E27FC236}">
                  <a16:creationId xmlns:a16="http://schemas.microsoft.com/office/drawing/2014/main" id="{91B87A6E-D135-439C-B6D5-A11FAF174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288" y="4905375"/>
              <a:ext cx="1390650" cy="936625"/>
            </a:xfrm>
            <a:prstGeom prst="cloudCallout">
              <a:avLst>
                <a:gd name="adj1" fmla="val -78969"/>
                <a:gd name="adj2" fmla="val -69794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 dirty="0"/>
            </a:p>
          </p:txBody>
        </p:sp>
        <p:pic>
          <p:nvPicPr>
            <p:cNvPr id="11279" name="Graphic 13" descr="Images outline">
              <a:extLst>
                <a:ext uri="{FF2B5EF4-FFF2-40B4-BE49-F238E27FC236}">
                  <a16:creationId xmlns:a16="http://schemas.microsoft.com/office/drawing/2014/main" id="{5C2C41E2-7427-43B0-92CE-3DD498826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5" y="5064125"/>
              <a:ext cx="5048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1" name="TextBox 29">
              <a:extLst>
                <a:ext uri="{FF2B5EF4-FFF2-40B4-BE49-F238E27FC236}">
                  <a16:creationId xmlns:a16="http://schemas.microsoft.com/office/drawing/2014/main" id="{DD22D40C-F3D7-4B43-A461-B03692B2F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1350" y="5880100"/>
              <a:ext cx="1152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sl-SI" sz="1200">
                  <a:solidFill>
                    <a:schemeClr val="tx1"/>
                  </a:solidFill>
                </a:rPr>
                <a:t>slike, primeri</a:t>
              </a:r>
              <a:endParaRPr lang="sl-SI" altLang="sl-SI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4E175D-7B73-4211-AC6B-8CE4409E6B4B}"/>
              </a:ext>
            </a:extLst>
          </p:cNvPr>
          <p:cNvGrpSpPr/>
          <p:nvPr/>
        </p:nvGrpSpPr>
        <p:grpSpPr>
          <a:xfrm>
            <a:off x="4037013" y="5273675"/>
            <a:ext cx="1492250" cy="1241425"/>
            <a:chOff x="4037013" y="5273675"/>
            <a:chExt cx="1492250" cy="1241425"/>
          </a:xfrm>
        </p:grpSpPr>
        <p:sp>
          <p:nvSpPr>
            <p:cNvPr id="11276" name="Thought Bubble: Cloud 8">
              <a:extLst>
                <a:ext uri="{FF2B5EF4-FFF2-40B4-BE49-F238E27FC236}">
                  <a16:creationId xmlns:a16="http://schemas.microsoft.com/office/drawing/2014/main" id="{E6AB539E-BC86-4C05-9A4B-1B578D504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013" y="5273675"/>
              <a:ext cx="1492250" cy="936625"/>
            </a:xfrm>
            <a:prstGeom prst="cloudCallout">
              <a:avLst>
                <a:gd name="adj1" fmla="val -6528"/>
                <a:gd name="adj2" fmla="val -89954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1280" name="Graphic 15" descr="Head with gears with solid fill">
              <a:extLst>
                <a:ext uri="{FF2B5EF4-FFF2-40B4-BE49-F238E27FC236}">
                  <a16:creationId xmlns:a16="http://schemas.microsoft.com/office/drawing/2014/main" id="{3240C951-58E1-417D-AF8E-E2F201800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5478463"/>
              <a:ext cx="514350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TextBox 30">
              <a:extLst>
                <a:ext uri="{FF2B5EF4-FFF2-40B4-BE49-F238E27FC236}">
                  <a16:creationId xmlns:a16="http://schemas.microsoft.com/office/drawing/2014/main" id="{955E3C13-0BB9-4238-94CA-3AFE56F95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113" y="6237288"/>
              <a:ext cx="11525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sl-SI" sz="1200">
                  <a:solidFill>
                    <a:schemeClr val="tx1"/>
                  </a:solidFill>
                </a:rPr>
                <a:t>interaktivnost</a:t>
              </a:r>
              <a:endParaRPr lang="sl-SI" altLang="sl-SI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B58A7-54FC-450D-9FE0-DB11D7C195D9}"/>
              </a:ext>
            </a:extLst>
          </p:cNvPr>
          <p:cNvGrpSpPr/>
          <p:nvPr/>
        </p:nvGrpSpPr>
        <p:grpSpPr>
          <a:xfrm>
            <a:off x="1265238" y="5089525"/>
            <a:ext cx="1493837" cy="1385888"/>
            <a:chOff x="1265238" y="5089525"/>
            <a:chExt cx="1493837" cy="1385888"/>
          </a:xfrm>
        </p:grpSpPr>
        <p:sp>
          <p:nvSpPr>
            <p:cNvPr id="11277" name="Thought Bubble: Cloud 11">
              <a:extLst>
                <a:ext uri="{FF2B5EF4-FFF2-40B4-BE49-F238E27FC236}">
                  <a16:creationId xmlns:a16="http://schemas.microsoft.com/office/drawing/2014/main" id="{759F4A83-9DF0-479E-B067-8CC421CDD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238" y="5089525"/>
              <a:ext cx="1493837" cy="1066800"/>
            </a:xfrm>
            <a:prstGeom prst="cloudCallout">
              <a:avLst>
                <a:gd name="adj1" fmla="val 71736"/>
                <a:gd name="adj2" fmla="val -88722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1278" name="Graphic 10" descr="Photocopier outline">
              <a:extLst>
                <a:ext uri="{FF2B5EF4-FFF2-40B4-BE49-F238E27FC236}">
                  <a16:creationId xmlns:a16="http://schemas.microsoft.com/office/drawing/2014/main" id="{DEE09E6C-BDF8-41A8-B2BD-BF82A2F32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38" y="5208588"/>
              <a:ext cx="6604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3" name="TextBox 31">
              <a:extLst>
                <a:ext uri="{FF2B5EF4-FFF2-40B4-BE49-F238E27FC236}">
                  <a16:creationId xmlns:a16="http://schemas.microsoft.com/office/drawing/2014/main" id="{754519D0-4683-4AE7-9ED7-810E3887E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4625" y="6199188"/>
              <a:ext cx="1152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sl-SI" sz="1200">
                  <a:solidFill>
                    <a:schemeClr val="tx1"/>
                  </a:solidFill>
                </a:rPr>
                <a:t>tiskanje</a:t>
              </a:r>
              <a:endParaRPr lang="sl-SI" altLang="sl-SI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0DEC5D-8130-4E74-A3C1-88B2CD0878EC}"/>
              </a:ext>
            </a:extLst>
          </p:cNvPr>
          <p:cNvGrpSpPr/>
          <p:nvPr/>
        </p:nvGrpSpPr>
        <p:grpSpPr>
          <a:xfrm>
            <a:off x="854075" y="3441700"/>
            <a:ext cx="1674813" cy="1217613"/>
            <a:chOff x="854075" y="3441700"/>
            <a:chExt cx="1674813" cy="1217613"/>
          </a:xfrm>
        </p:grpSpPr>
        <p:sp>
          <p:nvSpPr>
            <p:cNvPr id="11273" name="Thought Bubble: Cloud 5">
              <a:extLst>
                <a:ext uri="{FF2B5EF4-FFF2-40B4-BE49-F238E27FC236}">
                  <a16:creationId xmlns:a16="http://schemas.microsoft.com/office/drawing/2014/main" id="{4DA9E25A-FF0B-4EB1-978D-6C3E84901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75" y="3441700"/>
              <a:ext cx="1674813" cy="933450"/>
            </a:xfrm>
            <a:prstGeom prst="cloudCallout">
              <a:avLst>
                <a:gd name="adj1" fmla="val 107690"/>
                <a:gd name="adj2" fmla="val 19440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 dirty="0"/>
            </a:p>
          </p:txBody>
        </p:sp>
        <p:sp>
          <p:nvSpPr>
            <p:cNvPr id="11294" name="TextBox 32">
              <a:extLst>
                <a:ext uri="{FF2B5EF4-FFF2-40B4-BE49-F238E27FC236}">
                  <a16:creationId xmlns:a16="http://schemas.microsoft.com/office/drawing/2014/main" id="{A5176EF2-85A4-4944-92FA-91E65E36E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500" y="4383088"/>
              <a:ext cx="1152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sl-SI" altLang="sl-SI" sz="1200" dirty="0">
                  <a:solidFill>
                    <a:schemeClr val="tx1"/>
                  </a:solidFill>
                </a:rPr>
                <a:t>kazalo</a:t>
              </a:r>
            </a:p>
          </p:txBody>
        </p:sp>
        <p:pic>
          <p:nvPicPr>
            <p:cNvPr id="11295" name="Graphic 3" descr="List with solid fill">
              <a:extLst>
                <a:ext uri="{FF2B5EF4-FFF2-40B4-BE49-F238E27FC236}">
                  <a16:creationId xmlns:a16="http://schemas.microsoft.com/office/drawing/2014/main" id="{926A9673-07DA-4486-9070-A2484FC35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25" y="3649663"/>
              <a:ext cx="4587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Graphic 14">
            <a:extLst>
              <a:ext uri="{FF2B5EF4-FFF2-40B4-BE49-F238E27FC236}">
                <a16:creationId xmlns:a16="http://schemas.microsoft.com/office/drawing/2014/main" id="{08961752-6848-4EC9-A785-502E684E8E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3221BB14-7ADC-432A-A2E6-79C6BF75634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1C1123E5-BF63-426C-91C9-D86BE9729C85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5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6E3EDB5E-A668-43A9-B90E-4494DF400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en-GB" altLang="sl-SI" sz="3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Zasnova novih priročnikov</a:t>
            </a:r>
          </a:p>
        </p:txBody>
      </p:sp>
      <p:sp>
        <p:nvSpPr>
          <p:cNvPr id="13316" name="Line 2">
            <a:extLst>
              <a:ext uri="{FF2B5EF4-FFF2-40B4-BE49-F238E27FC236}">
                <a16:creationId xmlns:a16="http://schemas.microsoft.com/office/drawing/2014/main" id="{D01BC89D-4613-4E94-9D02-C5BE6B24E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E164ED-7510-4F6C-9E63-37FFB1F25824}"/>
              </a:ext>
            </a:extLst>
          </p:cNvPr>
          <p:cNvGrpSpPr/>
          <p:nvPr/>
        </p:nvGrpSpPr>
        <p:grpSpPr>
          <a:xfrm>
            <a:off x="1258888" y="2265363"/>
            <a:ext cx="1606550" cy="973137"/>
            <a:chOff x="1258888" y="2265363"/>
            <a:chExt cx="1606550" cy="973137"/>
          </a:xfrm>
        </p:grpSpPr>
        <p:sp>
          <p:nvSpPr>
            <p:cNvPr id="13332" name="Callout: Line with Border and Accent Bar 25">
              <a:extLst>
                <a:ext uri="{FF2B5EF4-FFF2-40B4-BE49-F238E27FC236}">
                  <a16:creationId xmlns:a16="http://schemas.microsoft.com/office/drawing/2014/main" id="{F7C952B9-5D28-480E-923F-7E6A98BE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265363"/>
              <a:ext cx="1606550" cy="973137"/>
            </a:xfrm>
            <a:prstGeom prst="accentBorderCallout1">
              <a:avLst>
                <a:gd name="adj1" fmla="val 18750"/>
                <a:gd name="adj2" fmla="val -8333"/>
                <a:gd name="adj3" fmla="val 100222"/>
                <a:gd name="adj4" fmla="val -32713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3333" name="Graphic 4" descr="Group of people outline">
              <a:extLst>
                <a:ext uri="{FF2B5EF4-FFF2-40B4-BE49-F238E27FC236}">
                  <a16:creationId xmlns:a16="http://schemas.microsoft.com/office/drawing/2014/main" id="{76794DAE-A8B9-4E0C-AD38-DDFE8DD54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238" y="2370138"/>
              <a:ext cx="576262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6" name="TextBox 1">
              <a:extLst>
                <a:ext uri="{FF2B5EF4-FFF2-40B4-BE49-F238E27FC236}">
                  <a16:creationId xmlns:a16="http://schemas.microsoft.com/office/drawing/2014/main" id="{DF8343EC-0BFC-441C-9C3A-883793230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1288" y="2951163"/>
              <a:ext cx="13017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sl-SI" altLang="sl-SI" sz="1200" dirty="0">
                  <a:solidFill>
                    <a:schemeClr val="tx1"/>
                  </a:solidFill>
                </a:rPr>
                <a:t>uporabniki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5042C28-D184-4A03-A957-A6DBB38F9233}"/>
              </a:ext>
            </a:extLst>
          </p:cNvPr>
          <p:cNvGrpSpPr/>
          <p:nvPr/>
        </p:nvGrpSpPr>
        <p:grpSpPr>
          <a:xfrm>
            <a:off x="1243013" y="3625850"/>
            <a:ext cx="1622425" cy="947738"/>
            <a:chOff x="1243013" y="3525838"/>
            <a:chExt cx="1622425" cy="1047750"/>
          </a:xfrm>
        </p:grpSpPr>
        <p:sp>
          <p:nvSpPr>
            <p:cNvPr id="13318" name="Callout: Line with Border and Accent Bar 8">
              <a:extLst>
                <a:ext uri="{FF2B5EF4-FFF2-40B4-BE49-F238E27FC236}">
                  <a16:creationId xmlns:a16="http://schemas.microsoft.com/office/drawing/2014/main" id="{87E50E5B-010D-4A25-AE83-17206242C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3525838"/>
              <a:ext cx="1622425" cy="1047750"/>
            </a:xfrm>
            <a:prstGeom prst="accentBorderCallout1">
              <a:avLst>
                <a:gd name="adj1" fmla="val 18750"/>
                <a:gd name="adj2" fmla="val -8333"/>
                <a:gd name="adj3" fmla="val 99417"/>
                <a:gd name="adj4" fmla="val -34144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3319" name="Graphic 7" descr="Head with gears with solid fill">
              <a:extLst>
                <a:ext uri="{FF2B5EF4-FFF2-40B4-BE49-F238E27FC236}">
                  <a16:creationId xmlns:a16="http://schemas.microsoft.com/office/drawing/2014/main" id="{18928EB2-F0B6-40A2-8D42-9203FCBC4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663950"/>
              <a:ext cx="503238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TextBox 25">
              <a:extLst>
                <a:ext uri="{FF2B5EF4-FFF2-40B4-BE49-F238E27FC236}">
                  <a16:creationId xmlns:a16="http://schemas.microsoft.com/office/drawing/2014/main" id="{D17B0510-A6A9-4D8D-A76F-617FA2F89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4450" y="4241800"/>
              <a:ext cx="14509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sl-SI" sz="1200">
                  <a:solidFill>
                    <a:schemeClr val="tx1"/>
                  </a:solidFill>
                </a:rPr>
                <a:t>kontekstna pomoč</a:t>
              </a:r>
              <a:endParaRPr lang="sl-SI" altLang="sl-SI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CAAD914-45E3-4526-A29D-4E68D8244876}"/>
              </a:ext>
            </a:extLst>
          </p:cNvPr>
          <p:cNvGrpSpPr/>
          <p:nvPr/>
        </p:nvGrpSpPr>
        <p:grpSpPr>
          <a:xfrm>
            <a:off x="1182688" y="4786313"/>
            <a:ext cx="1714500" cy="1152525"/>
            <a:chOff x="1182688" y="4786313"/>
            <a:chExt cx="1714500" cy="1152525"/>
          </a:xfrm>
        </p:grpSpPr>
        <p:sp>
          <p:nvSpPr>
            <p:cNvPr id="13320" name="Callout: Line with Border and Accent Bar 9">
              <a:extLst>
                <a:ext uri="{FF2B5EF4-FFF2-40B4-BE49-F238E27FC236}">
                  <a16:creationId xmlns:a16="http://schemas.microsoft.com/office/drawing/2014/main" id="{83DD4CBD-46B1-45E2-98BE-8CCDBF944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488" y="4786313"/>
              <a:ext cx="1612900" cy="1117600"/>
            </a:xfrm>
            <a:prstGeom prst="accentBorderCallout1">
              <a:avLst>
                <a:gd name="adj1" fmla="val 18750"/>
                <a:gd name="adj2" fmla="val -8333"/>
                <a:gd name="adj3" fmla="val 97083"/>
                <a:gd name="adj4" fmla="val -35759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3321" name="Graphic 2" descr="Rocket outline">
              <a:extLst>
                <a:ext uri="{FF2B5EF4-FFF2-40B4-BE49-F238E27FC236}">
                  <a16:creationId xmlns:a16="http://schemas.microsoft.com/office/drawing/2014/main" id="{1AFA47D7-C404-4327-8BC8-23A091D7A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013" y="4935538"/>
              <a:ext cx="576262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8" name="TextBox 26">
              <a:extLst>
                <a:ext uri="{FF2B5EF4-FFF2-40B4-BE49-F238E27FC236}">
                  <a16:creationId xmlns:a16="http://schemas.microsoft.com/office/drawing/2014/main" id="{3428F942-E7E0-4FC9-BDE5-74631F1CF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688" y="5476875"/>
              <a:ext cx="17145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sl-SI" altLang="sl-SI" sz="1200" dirty="0">
                  <a:solidFill>
                    <a:schemeClr val="tx1"/>
                  </a:solidFill>
                </a:rPr>
                <a:t>enostavno in hitro  ažuriranje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62D02C-56B5-4A69-9350-8553FC82B835}"/>
              </a:ext>
            </a:extLst>
          </p:cNvPr>
          <p:cNvGrpSpPr/>
          <p:nvPr/>
        </p:nvGrpSpPr>
        <p:grpSpPr>
          <a:xfrm>
            <a:off x="3784600" y="2265363"/>
            <a:ext cx="1570038" cy="998537"/>
            <a:chOff x="3784600" y="2265363"/>
            <a:chExt cx="1570038" cy="998537"/>
          </a:xfrm>
        </p:grpSpPr>
        <p:sp>
          <p:nvSpPr>
            <p:cNvPr id="13322" name="Callout: Line with Border and Accent Bar 10">
              <a:extLst>
                <a:ext uri="{FF2B5EF4-FFF2-40B4-BE49-F238E27FC236}">
                  <a16:creationId xmlns:a16="http://schemas.microsoft.com/office/drawing/2014/main" id="{1F1532BB-7620-4037-9EEC-A9D4116CF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600" y="2265363"/>
              <a:ext cx="1570038" cy="998537"/>
            </a:xfrm>
            <a:prstGeom prst="accentBorderCallout1">
              <a:avLst>
                <a:gd name="adj1" fmla="val 18750"/>
                <a:gd name="adj2" fmla="val -8333"/>
                <a:gd name="adj3" fmla="val 97111"/>
                <a:gd name="adj4" fmla="val -29079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3323" name="Graphic 12" descr="Table outline">
              <a:extLst>
                <a:ext uri="{FF2B5EF4-FFF2-40B4-BE49-F238E27FC236}">
                  <a16:creationId xmlns:a16="http://schemas.microsoft.com/office/drawing/2014/main" id="{8C9DA61A-3139-4FC3-A568-D89EFC1DA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88" y="2281238"/>
              <a:ext cx="673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9" name="TextBox 27">
              <a:extLst>
                <a:ext uri="{FF2B5EF4-FFF2-40B4-BE49-F238E27FC236}">
                  <a16:creationId xmlns:a16="http://schemas.microsoft.com/office/drawing/2014/main" id="{AD5D62AD-D09B-438F-BB5B-7AA0F5A92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150" y="2954338"/>
              <a:ext cx="115093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sl-SI" sz="1200">
                  <a:solidFill>
                    <a:schemeClr val="tx1"/>
                  </a:solidFill>
                </a:rPr>
                <a:t>poenotenje</a:t>
              </a:r>
              <a:endParaRPr lang="sl-SI" altLang="sl-SI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738B18-CAC2-4BB2-9A76-CEAA06759C00}"/>
              </a:ext>
            </a:extLst>
          </p:cNvPr>
          <p:cNvGrpSpPr/>
          <p:nvPr/>
        </p:nvGrpSpPr>
        <p:grpSpPr>
          <a:xfrm>
            <a:off x="3784600" y="3625850"/>
            <a:ext cx="1570038" cy="901700"/>
            <a:chOff x="3784600" y="3625850"/>
            <a:chExt cx="1570038" cy="901700"/>
          </a:xfrm>
        </p:grpSpPr>
        <p:sp>
          <p:nvSpPr>
            <p:cNvPr id="13324" name="Callout: Line with Border and Accent Bar 15">
              <a:extLst>
                <a:ext uri="{FF2B5EF4-FFF2-40B4-BE49-F238E27FC236}">
                  <a16:creationId xmlns:a16="http://schemas.microsoft.com/office/drawing/2014/main" id="{3CFC0A91-4450-4184-A2DA-76F99485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600" y="3625850"/>
              <a:ext cx="1570038" cy="901700"/>
            </a:xfrm>
            <a:prstGeom prst="accentBorderCallout1">
              <a:avLst>
                <a:gd name="adj1" fmla="val 18750"/>
                <a:gd name="adj2" fmla="val -8333"/>
                <a:gd name="adj3" fmla="val 96611"/>
                <a:gd name="adj4" fmla="val -33338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3325" name="Graphic 14" descr="Open book outline">
              <a:extLst>
                <a:ext uri="{FF2B5EF4-FFF2-40B4-BE49-F238E27FC236}">
                  <a16:creationId xmlns:a16="http://schemas.microsoft.com/office/drawing/2014/main" id="{661D1517-97D9-4B1B-8D52-B90AFB25B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3724275"/>
              <a:ext cx="5048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0" name="TextBox 29">
              <a:extLst>
                <a:ext uri="{FF2B5EF4-FFF2-40B4-BE49-F238E27FC236}">
                  <a16:creationId xmlns:a16="http://schemas.microsoft.com/office/drawing/2014/main" id="{1BEFEA1C-9F68-4280-B2E1-8F7A23AC0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600" y="4229100"/>
              <a:ext cx="1570038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sl-SI" sz="1200">
                  <a:solidFill>
                    <a:schemeClr val="tx1"/>
                  </a:solidFill>
                </a:rPr>
                <a:t>formati: HTML, PDF</a:t>
              </a:r>
              <a:endParaRPr lang="sl-SI" altLang="sl-SI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5BBFD7-7844-49CD-9A9F-14277B6E7838}"/>
              </a:ext>
            </a:extLst>
          </p:cNvPr>
          <p:cNvGrpSpPr/>
          <p:nvPr/>
        </p:nvGrpSpPr>
        <p:grpSpPr>
          <a:xfrm>
            <a:off x="3784600" y="4786313"/>
            <a:ext cx="1570038" cy="1117600"/>
            <a:chOff x="3784600" y="4786313"/>
            <a:chExt cx="1570038" cy="1117600"/>
          </a:xfrm>
        </p:grpSpPr>
        <p:sp>
          <p:nvSpPr>
            <p:cNvPr id="13326" name="Callout: Bent Line with Border and Accent Bar 16">
              <a:extLst>
                <a:ext uri="{FF2B5EF4-FFF2-40B4-BE49-F238E27FC236}">
                  <a16:creationId xmlns:a16="http://schemas.microsoft.com/office/drawing/2014/main" id="{4FF50725-D13F-4651-847A-D57D3935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600" y="4786313"/>
              <a:ext cx="1570038" cy="1117600"/>
            </a:xfrm>
            <a:prstGeom prst="accentBorderCallout2">
              <a:avLst>
                <a:gd name="adj1" fmla="val 18750"/>
                <a:gd name="adj2" fmla="val -8333"/>
                <a:gd name="adj3" fmla="val 22407"/>
                <a:gd name="adj4" fmla="val -9556"/>
                <a:gd name="adj5" fmla="val 99528"/>
                <a:gd name="adj6" fmla="val -33551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3327" name="Graphic 18" descr="Cheers outline">
              <a:extLst>
                <a:ext uri="{FF2B5EF4-FFF2-40B4-BE49-F238E27FC236}">
                  <a16:creationId xmlns:a16="http://schemas.microsoft.com/office/drawing/2014/main" id="{CCA6647F-B0AD-41CD-B0BE-8DA1C39C2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769" y="4932337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1" name="TextBox 30">
              <a:extLst>
                <a:ext uri="{FF2B5EF4-FFF2-40B4-BE49-F238E27FC236}">
                  <a16:creationId xmlns:a16="http://schemas.microsoft.com/office/drawing/2014/main" id="{790E2DA7-469C-41AA-8E71-DB9C5152F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150" y="5592763"/>
              <a:ext cx="1150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sl-SI" sz="1200">
                  <a:solidFill>
                    <a:schemeClr val="tx1"/>
                  </a:solidFill>
                </a:rPr>
                <a:t>timsko delo</a:t>
              </a:r>
              <a:endParaRPr lang="sl-SI" altLang="sl-SI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AD3ECA-A48E-4E32-8027-0217AA267E6B}"/>
              </a:ext>
            </a:extLst>
          </p:cNvPr>
          <p:cNvGrpSpPr/>
          <p:nvPr/>
        </p:nvGrpSpPr>
        <p:grpSpPr>
          <a:xfrm>
            <a:off x="6308725" y="4751388"/>
            <a:ext cx="1584325" cy="1117600"/>
            <a:chOff x="6308725" y="4751388"/>
            <a:chExt cx="1584325" cy="1117600"/>
          </a:xfrm>
        </p:grpSpPr>
        <p:sp>
          <p:nvSpPr>
            <p:cNvPr id="13334" name="Callout: Line with Border and Accent Bar 5">
              <a:extLst>
                <a:ext uri="{FF2B5EF4-FFF2-40B4-BE49-F238E27FC236}">
                  <a16:creationId xmlns:a16="http://schemas.microsoft.com/office/drawing/2014/main" id="{354CB2C1-1C98-4D90-A8D4-3B9BFBC6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5" y="4751388"/>
              <a:ext cx="1584325" cy="1117600"/>
            </a:xfrm>
            <a:prstGeom prst="accentBorderCallout1">
              <a:avLst>
                <a:gd name="adj1" fmla="val 19514"/>
                <a:gd name="adj2" fmla="val -8333"/>
                <a:gd name="adj3" fmla="val 100861"/>
                <a:gd name="adj4" fmla="val -34144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3335" name="Graphic 3" descr="Deciduous tree outline">
              <a:extLst>
                <a:ext uri="{FF2B5EF4-FFF2-40B4-BE49-F238E27FC236}">
                  <a16:creationId xmlns:a16="http://schemas.microsoft.com/office/drawing/2014/main" id="{9E2C3E42-5BD9-4068-99E2-E4ABB40D2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863" y="4856163"/>
              <a:ext cx="622300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2" name="TextBox 31">
              <a:extLst>
                <a:ext uri="{FF2B5EF4-FFF2-40B4-BE49-F238E27FC236}">
                  <a16:creationId xmlns:a16="http://schemas.microsoft.com/office/drawing/2014/main" id="{1E6DFCC2-E165-40D4-9707-5DDF4959D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0813" y="5576888"/>
              <a:ext cx="1150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sl-SI" sz="1200">
                  <a:solidFill>
                    <a:schemeClr val="tx1"/>
                  </a:solidFill>
                </a:rPr>
                <a:t>okolje</a:t>
              </a:r>
              <a:endParaRPr lang="sl-SI" altLang="sl-SI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61B81-F75F-4533-9AE2-7236057EF6E4}"/>
              </a:ext>
            </a:extLst>
          </p:cNvPr>
          <p:cNvGrpSpPr/>
          <p:nvPr/>
        </p:nvGrpSpPr>
        <p:grpSpPr>
          <a:xfrm>
            <a:off x="6273800" y="3559175"/>
            <a:ext cx="1622425" cy="955675"/>
            <a:chOff x="6273800" y="3559175"/>
            <a:chExt cx="1622425" cy="955675"/>
          </a:xfrm>
        </p:grpSpPr>
        <p:sp>
          <p:nvSpPr>
            <p:cNvPr id="13330" name="Callout: Line with Border and Accent Bar 24">
              <a:extLst>
                <a:ext uri="{FF2B5EF4-FFF2-40B4-BE49-F238E27FC236}">
                  <a16:creationId xmlns:a16="http://schemas.microsoft.com/office/drawing/2014/main" id="{B34CFE41-15B3-46CA-A1E3-6C9A83FBE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00" y="3559175"/>
              <a:ext cx="1622425" cy="930275"/>
            </a:xfrm>
            <a:prstGeom prst="accentBorderCallout1">
              <a:avLst>
                <a:gd name="adj1" fmla="val 18750"/>
                <a:gd name="adj2" fmla="val -8333"/>
                <a:gd name="adj3" fmla="val 98481"/>
                <a:gd name="adj4" fmla="val -33144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3331" name="Graphic 23" descr="Cloud Computing outline">
              <a:extLst>
                <a:ext uri="{FF2B5EF4-FFF2-40B4-BE49-F238E27FC236}">
                  <a16:creationId xmlns:a16="http://schemas.microsoft.com/office/drawing/2014/main" id="{90252D85-AB6C-4AFE-BD5B-8D2C4790E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325" y="3589338"/>
              <a:ext cx="6985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3" name="TextBox 32">
              <a:extLst>
                <a:ext uri="{FF2B5EF4-FFF2-40B4-BE49-F238E27FC236}">
                  <a16:creationId xmlns:a16="http://schemas.microsoft.com/office/drawing/2014/main" id="{CAB12E2A-E403-4436-A842-67BCB5006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3650" y="4238625"/>
              <a:ext cx="15398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sl-SI" altLang="sl-SI" sz="1200" dirty="0">
                  <a:solidFill>
                    <a:schemeClr val="tx1"/>
                  </a:solidFill>
                </a:rPr>
                <a:t>različni OS sistemi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B375C5-F402-477A-A078-D9527DE843ED}"/>
              </a:ext>
            </a:extLst>
          </p:cNvPr>
          <p:cNvGrpSpPr/>
          <p:nvPr/>
        </p:nvGrpSpPr>
        <p:grpSpPr>
          <a:xfrm>
            <a:off x="6270625" y="2265363"/>
            <a:ext cx="1622425" cy="960437"/>
            <a:chOff x="6270625" y="2265363"/>
            <a:chExt cx="1622425" cy="960437"/>
          </a:xfrm>
        </p:grpSpPr>
        <p:sp>
          <p:nvSpPr>
            <p:cNvPr id="13328" name="Callout: Line with Border and Accent Bar 21">
              <a:extLst>
                <a:ext uri="{FF2B5EF4-FFF2-40B4-BE49-F238E27FC236}">
                  <a16:creationId xmlns:a16="http://schemas.microsoft.com/office/drawing/2014/main" id="{28A65205-1A04-4771-983B-FF2A75528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5" y="2265363"/>
              <a:ext cx="1622425" cy="960437"/>
            </a:xfrm>
            <a:prstGeom prst="accentBorderCallout1">
              <a:avLst>
                <a:gd name="adj1" fmla="val 18750"/>
                <a:gd name="adj2" fmla="val -8333"/>
                <a:gd name="adj3" fmla="val 99213"/>
                <a:gd name="adj4" fmla="val -26380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endParaRPr lang="sl-SI" altLang="sl-SI"/>
            </a:p>
          </p:txBody>
        </p:sp>
        <p:pic>
          <p:nvPicPr>
            <p:cNvPr id="13329" name="Graphic 20" descr="Database outline">
              <a:extLst>
                <a:ext uri="{FF2B5EF4-FFF2-40B4-BE49-F238E27FC236}">
                  <a16:creationId xmlns:a16="http://schemas.microsoft.com/office/drawing/2014/main" id="{E395E5AE-E94A-4299-86D2-A1D2E9C1C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475" y="2368550"/>
              <a:ext cx="5048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4" name="TextBox 33">
              <a:extLst>
                <a:ext uri="{FF2B5EF4-FFF2-40B4-BE49-F238E27FC236}">
                  <a16:creationId xmlns:a16="http://schemas.microsoft.com/office/drawing/2014/main" id="{CAE20A5C-7D64-44E7-9750-F4640601A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0813" y="2941638"/>
              <a:ext cx="1150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sl-SI" sz="1200" dirty="0">
                  <a:solidFill>
                    <a:schemeClr val="tx1"/>
                  </a:solidFill>
                </a:rPr>
                <a:t>VCS (SVN)</a:t>
              </a:r>
              <a:endParaRPr lang="sl-SI" altLang="sl-SI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Graphic 14">
            <a:extLst>
              <a:ext uri="{FF2B5EF4-FFF2-40B4-BE49-F238E27FC236}">
                <a16:creationId xmlns:a16="http://schemas.microsoft.com/office/drawing/2014/main" id="{BCC2D7DC-64D3-4B07-AD7C-AC5AAD61CE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C3E002-BDD1-4861-8ADD-649A9B0451FF}"/>
              </a:ext>
            </a:extLst>
          </p:cNvPr>
          <p:cNvGrpSpPr/>
          <p:nvPr/>
        </p:nvGrpSpPr>
        <p:grpSpPr>
          <a:xfrm>
            <a:off x="2816684" y="3863363"/>
            <a:ext cx="4672510" cy="815059"/>
            <a:chOff x="2816684" y="3863363"/>
            <a:chExt cx="4672510" cy="815059"/>
          </a:xfrm>
        </p:grpSpPr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0BEF6664-81C1-4881-9FC2-8E4F756DA2D0}"/>
                </a:ext>
              </a:extLst>
            </p:cNvPr>
            <p:cNvCxnSpPr>
              <a:cxnSpLocks/>
              <a:stCxn id="28" idx="1"/>
              <a:endCxn id="5" idx="3"/>
            </p:cNvCxnSpPr>
            <p:nvPr/>
          </p:nvCxnSpPr>
          <p:spPr bwMode="auto">
            <a:xfrm rot="10800000">
              <a:off x="2816684" y="3863363"/>
              <a:ext cx="4672510" cy="580152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505D78-45F1-4F3A-AB7B-DE2318F05648}"/>
                </a:ext>
              </a:extLst>
            </p:cNvPr>
            <p:cNvSpPr txBox="1"/>
            <p:nvPr/>
          </p:nvSpPr>
          <p:spPr>
            <a:xfrm>
              <a:off x="6104291" y="4216757"/>
              <a:ext cx="1296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altLang="sl-SI" sz="1200" dirty="0">
                  <a:solidFill>
                    <a:srgbClr val="4C4C4C"/>
                  </a:solidFill>
                </a:rPr>
                <a:t>RMI / HTTP / HTTPS</a:t>
              </a:r>
              <a:endParaRPr lang="sl-SI" sz="1200" dirty="0"/>
            </a:p>
          </p:txBody>
        </p:sp>
      </p:grpSp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9E939F85-9885-41FC-9381-0BD4CAA9736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EF9EF380-9B87-4F1B-A36C-BAFC2D7DEAC6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6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531FE1D8-2C3C-4A7A-A401-4E95F9FC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Arhitektura C3</a:t>
            </a:r>
          </a:p>
        </p:txBody>
      </p:sp>
      <p:sp>
        <p:nvSpPr>
          <p:cNvPr id="17412" name="Line 2">
            <a:extLst>
              <a:ext uri="{FF2B5EF4-FFF2-40B4-BE49-F238E27FC236}">
                <a16:creationId xmlns:a16="http://schemas.microsoft.com/office/drawing/2014/main" id="{C6411901-DA4A-453C-959D-DFA333572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8" name="Graphic 14">
            <a:extLst>
              <a:ext uri="{FF2B5EF4-FFF2-40B4-BE49-F238E27FC236}">
                <a16:creationId xmlns:a16="http://schemas.microsoft.com/office/drawing/2014/main" id="{49215155-BB0C-4875-8935-42FADC70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F2991E-42D1-4C03-9DD0-D20D2C4F9A02}"/>
              </a:ext>
            </a:extLst>
          </p:cNvPr>
          <p:cNvGrpSpPr/>
          <p:nvPr/>
        </p:nvGrpSpPr>
        <p:grpSpPr>
          <a:xfrm>
            <a:off x="1008211" y="2230597"/>
            <a:ext cx="1808473" cy="1856557"/>
            <a:chOff x="1008211" y="2230597"/>
            <a:chExt cx="1808473" cy="1856557"/>
          </a:xfrm>
        </p:grpSpPr>
        <p:sp>
          <p:nvSpPr>
            <p:cNvPr id="3" name="Flowchart: Manual Input 2">
              <a:extLst>
                <a:ext uri="{FF2B5EF4-FFF2-40B4-BE49-F238E27FC236}">
                  <a16:creationId xmlns:a16="http://schemas.microsoft.com/office/drawing/2014/main" id="{F483ED43-6B1B-43AC-A60B-3018856CDBF1}"/>
                </a:ext>
              </a:extLst>
            </p:cNvPr>
            <p:cNvSpPr/>
            <p:nvPr/>
          </p:nvSpPr>
          <p:spPr bwMode="auto">
            <a:xfrm>
              <a:off x="1008211" y="3943138"/>
              <a:ext cx="576585" cy="144016"/>
            </a:xfrm>
            <a:prstGeom prst="flowChartManualInpu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/>
              </a:pPr>
              <a:endParaRPr kumimoji="0" lang="sl-SI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endParaRPr>
            </a:p>
          </p:txBody>
        </p:sp>
        <p:sp>
          <p:nvSpPr>
            <p:cNvPr id="4" name="Flowchart: Manual Operation 3">
              <a:extLst>
                <a:ext uri="{FF2B5EF4-FFF2-40B4-BE49-F238E27FC236}">
                  <a16:creationId xmlns:a16="http://schemas.microsoft.com/office/drawing/2014/main" id="{6824912B-8B29-4E8E-9BC1-C7D364A49715}"/>
                </a:ext>
              </a:extLst>
            </p:cNvPr>
            <p:cNvSpPr/>
            <p:nvPr/>
          </p:nvSpPr>
          <p:spPr bwMode="auto">
            <a:xfrm rot="16200000">
              <a:off x="1638805" y="2777791"/>
              <a:ext cx="1296144" cy="201756"/>
            </a:xfrm>
            <a:prstGeom prst="flowChartManualOperati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/>
              </a:pPr>
              <a:endParaRPr kumimoji="0" lang="sl-SI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809188-E324-43BB-BE60-195800B68A45}"/>
                </a:ext>
              </a:extLst>
            </p:cNvPr>
            <p:cNvSpPr/>
            <p:nvPr/>
          </p:nvSpPr>
          <p:spPr bwMode="auto">
            <a:xfrm>
              <a:off x="1653203" y="3639571"/>
              <a:ext cx="1163481" cy="44758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</a:pPr>
              <a:endParaRPr lang="sl-SI" sz="12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460F1C5-FFC7-40B3-9521-09BAAB5B5326}"/>
              </a:ext>
            </a:extLst>
          </p:cNvPr>
          <p:cNvSpPr/>
          <p:nvPr/>
        </p:nvSpPr>
        <p:spPr bwMode="auto">
          <a:xfrm>
            <a:off x="7489195" y="2538413"/>
            <a:ext cx="991023" cy="504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sl-SI" sz="1400" dirty="0"/>
              <a:t>WWW strežnik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DEA0E5-8185-448C-B587-54D3EDEBC399}"/>
              </a:ext>
            </a:extLst>
          </p:cNvPr>
          <p:cNvGrpSpPr/>
          <p:nvPr/>
        </p:nvGrpSpPr>
        <p:grpSpPr>
          <a:xfrm>
            <a:off x="2816685" y="2581573"/>
            <a:ext cx="4679970" cy="2206375"/>
            <a:chOff x="2816685" y="2581573"/>
            <a:chExt cx="4679970" cy="2206375"/>
          </a:xfrm>
        </p:grpSpPr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3B7D2904-4494-4027-BBB8-BDD59C11F794}"/>
                </a:ext>
              </a:extLst>
            </p:cNvPr>
            <p:cNvCxnSpPr>
              <a:cxnSpLocks/>
              <a:stCxn id="15" idx="1"/>
              <a:endCxn id="5" idx="3"/>
            </p:cNvCxnSpPr>
            <p:nvPr/>
          </p:nvCxnSpPr>
          <p:spPr bwMode="auto">
            <a:xfrm rot="10800000" flipV="1">
              <a:off x="2816685" y="2790825"/>
              <a:ext cx="4672511" cy="1072537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4AC2B0-8126-4416-AEC0-BC6A588EA940}"/>
                </a:ext>
              </a:extLst>
            </p:cNvPr>
            <p:cNvSpPr txBox="1"/>
            <p:nvPr/>
          </p:nvSpPr>
          <p:spPr>
            <a:xfrm>
              <a:off x="6200240" y="2581573"/>
              <a:ext cx="1296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altLang="sl-SI" sz="1200" dirty="0">
                  <a:solidFill>
                    <a:srgbClr val="4C4C4C"/>
                  </a:solidFill>
                </a:rPr>
                <a:t>Java Web Start</a:t>
              </a:r>
              <a:br>
                <a:rPr lang="sl-SI" altLang="sl-SI" sz="1200" dirty="0">
                  <a:solidFill>
                    <a:srgbClr val="4C4C4C"/>
                  </a:solidFill>
                </a:rPr>
              </a:br>
              <a:r>
                <a:rPr lang="sl-SI" altLang="sl-SI" sz="1200" dirty="0">
                  <a:solidFill>
                    <a:srgbClr val="4C4C4C"/>
                  </a:solidFill>
                </a:rPr>
                <a:t>(</a:t>
              </a:r>
              <a:r>
                <a:rPr lang="sl-SI" altLang="sl-SI" sz="1200" dirty="0" err="1">
                  <a:solidFill>
                    <a:srgbClr val="4C4C4C"/>
                  </a:solidFill>
                </a:rPr>
                <a:t>OpenWebStart</a:t>
              </a:r>
              <a:r>
                <a:rPr lang="sl-SI" altLang="sl-SI" sz="1200" dirty="0">
                  <a:solidFill>
                    <a:srgbClr val="4C4C4C"/>
                  </a:solidFill>
                </a:rPr>
                <a:t>)</a:t>
              </a:r>
              <a:endParaRPr lang="sl-SI" sz="1200" dirty="0"/>
            </a:p>
          </p:txBody>
        </p:sp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006468B-8E60-478F-A693-CBB1B519A2E6}"/>
                </a:ext>
              </a:extLst>
            </p:cNvPr>
            <p:cNvSpPr/>
            <p:nvPr/>
          </p:nvSpPr>
          <p:spPr bwMode="auto">
            <a:xfrm>
              <a:off x="3972707" y="2790825"/>
              <a:ext cx="2131582" cy="1997123"/>
            </a:xfrm>
            <a:prstGeom prst="cloud">
              <a:avLst/>
            </a:pr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/>
              </a:pPr>
              <a:r>
                <a:rPr lang="en-US" sz="1400" dirty="0"/>
                <a:t>Internet</a:t>
              </a:r>
              <a:endParaRPr lang="sl-SI" sz="1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AD2231-66C6-495C-8943-8262D4C2C171}"/>
              </a:ext>
            </a:extLst>
          </p:cNvPr>
          <p:cNvGrpSpPr/>
          <p:nvPr/>
        </p:nvGrpSpPr>
        <p:grpSpPr>
          <a:xfrm>
            <a:off x="7400706" y="4059237"/>
            <a:ext cx="1167998" cy="2502647"/>
            <a:chOff x="7400706" y="4059237"/>
            <a:chExt cx="1167998" cy="250264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48AD91D-2B45-4374-8CD3-28422AF65CF0}"/>
                </a:ext>
              </a:extLst>
            </p:cNvPr>
            <p:cNvSpPr/>
            <p:nvPr/>
          </p:nvSpPr>
          <p:spPr bwMode="auto">
            <a:xfrm>
              <a:off x="7489194" y="4059237"/>
              <a:ext cx="991023" cy="768555"/>
            </a:xfrm>
            <a:prstGeom prst="rect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</a:pPr>
              <a:r>
                <a:rPr lang="sl-SI" sz="1400" dirty="0"/>
                <a:t>C3 strežnik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</a:pPr>
              <a:r>
                <a:rPr lang="sl-SI" sz="1200" dirty="0"/>
                <a:t>(Java)</a:t>
              </a:r>
            </a:p>
          </p:txBody>
        </p:sp>
        <p:sp>
          <p:nvSpPr>
            <p:cNvPr id="27" name="Cylinder 26">
              <a:extLst>
                <a:ext uri="{FF2B5EF4-FFF2-40B4-BE49-F238E27FC236}">
                  <a16:creationId xmlns:a16="http://schemas.microsoft.com/office/drawing/2014/main" id="{C799A0D6-EF44-4D05-8452-8D020877DEC8}"/>
                </a:ext>
              </a:extLst>
            </p:cNvPr>
            <p:cNvSpPr/>
            <p:nvPr/>
          </p:nvSpPr>
          <p:spPr bwMode="auto">
            <a:xfrm>
              <a:off x="7400706" y="5478798"/>
              <a:ext cx="1167998" cy="1083086"/>
            </a:xfrm>
            <a:prstGeom prst="can">
              <a:avLst/>
            </a:prstGeom>
            <a:ln>
              <a:solidFill>
                <a:srgbClr val="32B10F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</a:pPr>
              <a:r>
                <a:rPr lang="sl-SI" sz="1400" dirty="0"/>
                <a:t>DB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</a:pPr>
              <a:r>
                <a:rPr lang="sl-SI" sz="1200" dirty="0"/>
                <a:t>(</a:t>
              </a:r>
              <a:r>
                <a:rPr lang="sl-SI" sz="1200" dirty="0" err="1"/>
                <a:t>PostgreSQL</a:t>
              </a:r>
              <a:r>
                <a:rPr lang="sl-SI" sz="1200" dirty="0"/>
                <a:t>)</a:t>
              </a:r>
            </a:p>
          </p:txBody>
        </p: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C144143B-EDCF-4B34-9B43-44849E0B2E90}"/>
                </a:ext>
              </a:extLst>
            </p:cNvPr>
            <p:cNvCxnSpPr>
              <a:cxnSpLocks/>
              <a:stCxn id="28" idx="2"/>
              <a:endCxn id="27" idx="1"/>
            </p:cNvCxnSpPr>
            <p:nvPr/>
          </p:nvCxnSpPr>
          <p:spPr bwMode="auto">
            <a:xfrm rot="5400000">
              <a:off x="7659203" y="5153295"/>
              <a:ext cx="651006" cy="1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4C6F05C-474D-4A13-A645-E1825043537C}"/>
              </a:ext>
            </a:extLst>
          </p:cNvPr>
          <p:cNvSpPr/>
          <p:nvPr/>
        </p:nvSpPr>
        <p:spPr bwMode="auto">
          <a:xfrm>
            <a:off x="1645744" y="3646602"/>
            <a:ext cx="1163481" cy="44758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sl-SI" sz="1400" dirty="0"/>
              <a:t>C3 odjemalec</a:t>
            </a:r>
            <a:br>
              <a:rPr lang="sl-SI" sz="1400" dirty="0"/>
            </a:br>
            <a:r>
              <a:rPr lang="sl-SI" sz="1200" dirty="0"/>
              <a:t>(Java GUI app)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9E939F85-9885-41FC-9381-0BD4CAA9736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EF9EF380-9B87-4F1B-A36C-BAFC2D7DEAC6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7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531FE1D8-2C3C-4A7A-A401-4E95F9FC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Proženje kontekstne pomoči v C3</a:t>
            </a:r>
          </a:p>
        </p:txBody>
      </p:sp>
      <p:sp>
        <p:nvSpPr>
          <p:cNvPr id="17412" name="Line 2">
            <a:extLst>
              <a:ext uri="{FF2B5EF4-FFF2-40B4-BE49-F238E27FC236}">
                <a16:creationId xmlns:a16="http://schemas.microsoft.com/office/drawing/2014/main" id="{C6411901-DA4A-453C-959D-DFA333572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8" name="Graphic 14">
            <a:extLst>
              <a:ext uri="{FF2B5EF4-FFF2-40B4-BE49-F238E27FC236}">
                <a16:creationId xmlns:a16="http://schemas.microsoft.com/office/drawing/2014/main" id="{49215155-BB0C-4875-8935-42FADC70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15DF9F-36F9-42F9-A29A-180A02E45E51}"/>
              </a:ext>
            </a:extLst>
          </p:cNvPr>
          <p:cNvGrpSpPr/>
          <p:nvPr/>
        </p:nvGrpSpPr>
        <p:grpSpPr>
          <a:xfrm>
            <a:off x="1511920" y="4953511"/>
            <a:ext cx="2409644" cy="1493759"/>
            <a:chOff x="1511920" y="4953511"/>
            <a:chExt cx="2409644" cy="149375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0757AD7-CC68-4BF5-AEDF-AD12D4CBAD1E}"/>
                </a:ext>
              </a:extLst>
            </p:cNvPr>
            <p:cNvSpPr/>
            <p:nvPr/>
          </p:nvSpPr>
          <p:spPr>
            <a:xfrm>
              <a:off x="1511920" y="5448108"/>
              <a:ext cx="2409644" cy="99916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noProof="1">
                  <a:solidFill>
                    <a:schemeClr val="tx1"/>
                  </a:solidFill>
                </a:rPr>
                <a:t>Preslikava med ključem in ciljnim URL:</a:t>
              </a:r>
            </a:p>
            <a:p>
              <a:pPr algn="ctr"/>
              <a:r>
                <a:rPr lang="en-US" sz="1200" noProof="1">
                  <a:solidFill>
                    <a:schemeClr val="tx1"/>
                  </a:solidFill>
                </a:rPr>
                <a:t>CirTimeParameters.editor</a:t>
              </a:r>
              <a:r>
                <a:rPr lang="sl-SI" sz="1200" noProof="1">
                  <a:solidFill>
                    <a:schemeClr val="tx1"/>
                  </a:solidFill>
                </a:rPr>
                <a:t> </a:t>
              </a:r>
              <a:r>
                <a:rPr lang="en-US" sz="1200" noProof="1">
                  <a:solidFill>
                    <a:schemeClr val="tx1"/>
                  </a:solidFill>
                </a:rPr>
                <a:t>=&gt;</a:t>
              </a:r>
            </a:p>
            <a:p>
              <a:pPr algn="ctr"/>
              <a:r>
                <a:rPr lang="en-US" sz="1200" noProof="1">
                  <a:solidFill>
                    <a:schemeClr val="tx1"/>
                  </a:solidFill>
                </a:rPr>
                <a:t>loan/loan.html#TimeParameters</a:t>
              </a: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008CECDC-72BA-4714-8770-E9823ED75AC3}"/>
                </a:ext>
              </a:extLst>
            </p:cNvPr>
            <p:cNvCxnSpPr>
              <a:cxnSpLocks/>
              <a:stCxn id="14" idx="2"/>
              <a:endCxn id="10" idx="0"/>
            </p:cNvCxnSpPr>
            <p:nvPr/>
          </p:nvCxnSpPr>
          <p:spPr>
            <a:xfrm rot="5400000">
              <a:off x="2471098" y="5199155"/>
              <a:ext cx="494598" cy="330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6171245-8570-4AFE-84A7-E16224CDB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74" y="2199433"/>
            <a:ext cx="3129098" cy="1792926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70DFB92-223D-4210-AEEB-C2D1E6179246}"/>
              </a:ext>
            </a:extLst>
          </p:cNvPr>
          <p:cNvSpPr/>
          <p:nvPr/>
        </p:nvSpPr>
        <p:spPr>
          <a:xfrm>
            <a:off x="461329" y="4184020"/>
            <a:ext cx="906575" cy="999162"/>
          </a:xfrm>
          <a:prstGeom prst="wedgeRoundRectCallout">
            <a:avLst>
              <a:gd name="adj1" fmla="val 70031"/>
              <a:gd name="adj2" fmla="val -1214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noProof="1">
                <a:solidFill>
                  <a:schemeClr val="tx1"/>
                </a:solidFill>
              </a:rPr>
              <a:t>Uporabnik pritisne F1 za izpis kontekstne pomoči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C6A749-FC7D-4F00-B294-F6B588893996}"/>
              </a:ext>
            </a:extLst>
          </p:cNvPr>
          <p:cNvGrpSpPr/>
          <p:nvPr/>
        </p:nvGrpSpPr>
        <p:grpSpPr>
          <a:xfrm>
            <a:off x="1367904" y="4421654"/>
            <a:ext cx="2120162" cy="531856"/>
            <a:chOff x="1367904" y="4421654"/>
            <a:chExt cx="2120162" cy="531856"/>
          </a:xfrm>
        </p:grpSpPr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AF31AE06-9595-49AF-A338-0209D7BFE061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>
              <a:off x="1367904" y="4683601"/>
              <a:ext cx="584131" cy="398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DF10940-6540-42D5-89DD-F3FB0AC9F4B5}"/>
                </a:ext>
              </a:extLst>
            </p:cNvPr>
            <p:cNvSpPr/>
            <p:nvPr/>
          </p:nvSpPr>
          <p:spPr>
            <a:xfrm>
              <a:off x="1952035" y="4421654"/>
              <a:ext cx="1536031" cy="5318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l-SI" sz="1200" noProof="1">
                  <a:solidFill>
                    <a:schemeClr val="tx1"/>
                  </a:solidFill>
                </a:rPr>
                <a:t>Ime objekta:</a:t>
              </a:r>
            </a:p>
            <a:p>
              <a:pPr algn="ctr"/>
              <a:r>
                <a:rPr lang="sl-SI" sz="1200" noProof="1">
                  <a:solidFill>
                    <a:schemeClr val="tx1"/>
                  </a:solidFill>
                </a:rPr>
                <a:t>CirTimeParameters</a:t>
              </a:r>
            </a:p>
          </p:txBody>
        </p:sp>
      </p:grpSp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BB55BDB-7B52-47C1-A9BA-CE8100638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101" y="2371618"/>
            <a:ext cx="5225716" cy="412556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6A8C7DB-94E2-4D43-AE52-52F3B3E41B1C}"/>
              </a:ext>
            </a:extLst>
          </p:cNvPr>
          <p:cNvSpPr/>
          <p:nvPr/>
        </p:nvSpPr>
        <p:spPr>
          <a:xfrm>
            <a:off x="4750351" y="3909514"/>
            <a:ext cx="981029" cy="450931"/>
          </a:xfrm>
          <a:prstGeom prst="wedgeRoundRectCallout">
            <a:avLst>
              <a:gd name="adj1" fmla="val -40093"/>
              <a:gd name="adj2" fmla="val -1168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noProof="1">
                <a:solidFill>
                  <a:schemeClr val="tx1"/>
                </a:solidFill>
              </a:rPr>
              <a:t>Interaktivno </a:t>
            </a:r>
          </a:p>
          <a:p>
            <a:pPr algn="ctr"/>
            <a:r>
              <a:rPr lang="en-US" sz="1200" noProof="1">
                <a:solidFill>
                  <a:schemeClr val="tx1"/>
                </a:solidFill>
              </a:rPr>
              <a:t>kazalo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1B996895-BF83-488B-A8F6-2E8589F50FEA}"/>
              </a:ext>
            </a:extLst>
          </p:cNvPr>
          <p:cNvCxnSpPr>
            <a:cxnSpLocks/>
            <a:stCxn id="20" idx="3"/>
            <a:endCxn id="23" idx="2"/>
          </p:cNvCxnSpPr>
          <p:nvPr/>
        </p:nvCxnSpPr>
        <p:spPr>
          <a:xfrm flipV="1">
            <a:off x="3816176" y="2502066"/>
            <a:ext cx="2433766" cy="370687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51D5E4F-4331-41FF-97B6-1C07BA01EB97}"/>
              </a:ext>
            </a:extLst>
          </p:cNvPr>
          <p:cNvSpPr/>
          <p:nvPr/>
        </p:nvSpPr>
        <p:spPr>
          <a:xfrm>
            <a:off x="4932166" y="2878774"/>
            <a:ext cx="981029" cy="285778"/>
          </a:xfrm>
          <a:prstGeom prst="wedgeRoundRectCallout">
            <a:avLst>
              <a:gd name="adj1" fmla="val 27982"/>
              <a:gd name="adj2" fmla="val -1745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noProof="1">
                <a:solidFill>
                  <a:schemeClr val="tx1"/>
                </a:solidFill>
              </a:rPr>
              <a:t>Ciljni URL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49994ED-100D-41BB-AF1C-71A7109E6C11}"/>
              </a:ext>
            </a:extLst>
          </p:cNvPr>
          <p:cNvSpPr/>
          <p:nvPr/>
        </p:nvSpPr>
        <p:spPr>
          <a:xfrm>
            <a:off x="6926959" y="4239328"/>
            <a:ext cx="1698052" cy="659631"/>
          </a:xfrm>
          <a:prstGeom prst="wedgeRoundRectCallout">
            <a:avLst>
              <a:gd name="adj1" fmla="val -40093"/>
              <a:gd name="adj2" fmla="val -1168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noProof="1">
                <a:solidFill>
                  <a:schemeClr val="tx1"/>
                </a:solidFill>
              </a:rPr>
              <a:t>Vsebina kontekstne pomoči za izbrani postopek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C94D76-B666-4127-9B1B-08E84B48B500}"/>
              </a:ext>
            </a:extLst>
          </p:cNvPr>
          <p:cNvSpPr/>
          <p:nvPr/>
        </p:nvSpPr>
        <p:spPr bwMode="auto">
          <a:xfrm>
            <a:off x="5731380" y="2411413"/>
            <a:ext cx="1037124" cy="90653"/>
          </a:xfrm>
          <a:prstGeom prst="rect">
            <a:avLst/>
          </a:prstGeom>
          <a:noFill/>
          <a:ln w="9525" cap="flat" cmpd="sng" algn="ctr">
            <a:solidFill>
              <a:srgbClr val="32B1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</a:pPr>
            <a:endParaRPr kumimoji="0" lang="sl-S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BA2A73-80FF-43EB-B7F5-6F1633338EB0}"/>
              </a:ext>
            </a:extLst>
          </p:cNvPr>
          <p:cNvSpPr/>
          <p:nvPr/>
        </p:nvSpPr>
        <p:spPr bwMode="auto">
          <a:xfrm>
            <a:off x="1607099" y="6117757"/>
            <a:ext cx="2209077" cy="182360"/>
          </a:xfrm>
          <a:prstGeom prst="rect">
            <a:avLst/>
          </a:prstGeom>
          <a:noFill/>
          <a:ln w="9525" cap="flat" cmpd="sng" algn="ctr">
            <a:solidFill>
              <a:srgbClr val="32B1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</a:pPr>
            <a:endParaRPr kumimoji="0" lang="sl-S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536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19" grpId="0" animBg="1"/>
      <p:bldP spid="2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9E939F85-9885-41FC-9381-0BD4CAA9736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EF9EF380-9B87-4F1B-A36C-BAFC2D7DEAC6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8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531FE1D8-2C3C-4A7A-A401-4E95F9FC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Urejanje kontekstne pomoči / dokumentacije</a:t>
            </a:r>
          </a:p>
        </p:txBody>
      </p:sp>
      <p:sp>
        <p:nvSpPr>
          <p:cNvPr id="17412" name="Line 2">
            <a:extLst>
              <a:ext uri="{FF2B5EF4-FFF2-40B4-BE49-F238E27FC236}">
                <a16:creationId xmlns:a16="http://schemas.microsoft.com/office/drawing/2014/main" id="{C6411901-DA4A-453C-959D-DFA333572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8" name="Graphic 14">
            <a:extLst>
              <a:ext uri="{FF2B5EF4-FFF2-40B4-BE49-F238E27FC236}">
                <a16:creationId xmlns:a16="http://schemas.microsoft.com/office/drawing/2014/main" id="{49215155-BB0C-4875-8935-42FADC70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81E4B5-0C8B-48A8-A67B-DFE8A3B2F9D7}"/>
              </a:ext>
            </a:extLst>
          </p:cNvPr>
          <p:cNvSpPr/>
          <p:nvPr/>
        </p:nvSpPr>
        <p:spPr>
          <a:xfrm>
            <a:off x="8075890" y="5749203"/>
            <a:ext cx="1375747" cy="853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8ACCC5E-B488-48BB-B14B-5C59C1380A91}"/>
              </a:ext>
            </a:extLst>
          </p:cNvPr>
          <p:cNvSpPr/>
          <p:nvPr/>
        </p:nvSpPr>
        <p:spPr>
          <a:xfrm>
            <a:off x="863848" y="2355633"/>
            <a:ext cx="1179855" cy="573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l-S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Avtor 1 </a:t>
            </a:r>
            <a:br>
              <a:rPr lang="sl-S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sl-SI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(Linux PC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sl-SI" sz="12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E97BAC3-34D9-4572-8417-BD97F09EBE23}"/>
              </a:ext>
            </a:extLst>
          </p:cNvPr>
          <p:cNvSpPr/>
          <p:nvPr/>
        </p:nvSpPr>
        <p:spPr>
          <a:xfrm>
            <a:off x="2520740" y="4318983"/>
            <a:ext cx="1931877" cy="265132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l-S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Skripte na strežniku:</a:t>
            </a:r>
            <a:endParaRPr lang="sl-SI" sz="1400" dirty="0"/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7F8C85BE-A068-4421-976A-F0716253BDFD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2043703" y="2642621"/>
            <a:ext cx="840709" cy="761629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790E5B8-3534-4EBF-AF3C-2F1FEA7CE9A5}"/>
              </a:ext>
            </a:extLst>
          </p:cNvPr>
          <p:cNvSpPr txBox="1"/>
          <p:nvPr/>
        </p:nvSpPr>
        <p:spPr>
          <a:xfrm>
            <a:off x="333041" y="5043471"/>
            <a:ext cx="16064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Lokalno testiranje</a:t>
            </a:r>
          </a:p>
          <a:p>
            <a:pPr algn="ctr"/>
            <a:r>
              <a:rPr lang="sl-SI" sz="1400" dirty="0"/>
              <a:t>(skripta .bat)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DA4F0B-A283-4D8B-BDDF-CAF5010B416D}"/>
              </a:ext>
            </a:extLst>
          </p:cNvPr>
          <p:cNvGrpSpPr/>
          <p:nvPr/>
        </p:nvGrpSpPr>
        <p:grpSpPr>
          <a:xfrm>
            <a:off x="4004473" y="2686769"/>
            <a:ext cx="3022458" cy="717481"/>
            <a:chOff x="4004473" y="2686769"/>
            <a:chExt cx="3022458" cy="71748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7B0D824-BDFA-46B2-9D03-3DB3EF017E19}"/>
                </a:ext>
              </a:extLst>
            </p:cNvPr>
            <p:cNvSpPr/>
            <p:nvPr/>
          </p:nvSpPr>
          <p:spPr>
            <a:xfrm>
              <a:off x="5504321" y="2686769"/>
              <a:ext cx="1522610" cy="5739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WWW razvoj</a:t>
              </a:r>
              <a:endParaRPr lang="sl-SI" sz="1400" dirty="0"/>
            </a:p>
          </p:txBody>
        </p:sp>
        <p:cxnSp>
          <p:nvCxnSpPr>
            <p:cNvPr id="32" name="Connector: Curved 31">
              <a:extLst>
                <a:ext uri="{FF2B5EF4-FFF2-40B4-BE49-F238E27FC236}">
                  <a16:creationId xmlns:a16="http://schemas.microsoft.com/office/drawing/2014/main" id="{9872E83C-0B57-4CEA-AEDC-64A3DA247A96}"/>
                </a:ext>
              </a:extLst>
            </p:cNvPr>
            <p:cNvCxnSpPr>
              <a:cxnSpLocks/>
              <a:stCxn id="25" idx="3"/>
              <a:endCxn id="27" idx="1"/>
            </p:cNvCxnSpPr>
            <p:nvPr/>
          </p:nvCxnSpPr>
          <p:spPr>
            <a:xfrm flipV="1">
              <a:off x="4004473" y="2973762"/>
              <a:ext cx="1499848" cy="43048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C2C193E-44C0-43AB-9FA0-154FF64E5F49}"/>
              </a:ext>
            </a:extLst>
          </p:cNvPr>
          <p:cNvGrpSpPr/>
          <p:nvPr/>
        </p:nvGrpSpPr>
        <p:grpSpPr>
          <a:xfrm>
            <a:off x="4004473" y="3404250"/>
            <a:ext cx="3081850" cy="1489615"/>
            <a:chOff x="4004473" y="3404250"/>
            <a:chExt cx="3081850" cy="148961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E36F355-FD9F-4277-859E-8A26ADC0CD6C}"/>
                </a:ext>
              </a:extLst>
            </p:cNvPr>
            <p:cNvSpPr/>
            <p:nvPr/>
          </p:nvSpPr>
          <p:spPr>
            <a:xfrm>
              <a:off x="5444931" y="4319880"/>
              <a:ext cx="1641392" cy="5739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WWW produkcija</a:t>
              </a:r>
              <a:endParaRPr lang="sl-SI" sz="1400" dirty="0"/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4140E262-F5A8-4ACA-911A-74D75E1566D9}"/>
                </a:ext>
              </a:extLst>
            </p:cNvPr>
            <p:cNvCxnSpPr>
              <a:cxnSpLocks/>
              <a:stCxn id="25" idx="3"/>
              <a:endCxn id="28" idx="0"/>
            </p:cNvCxnSpPr>
            <p:nvPr/>
          </p:nvCxnSpPr>
          <p:spPr>
            <a:xfrm>
              <a:off x="4004473" y="3404250"/>
              <a:ext cx="2261154" cy="91563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50856C0F-6064-4D40-B986-3097D42CD590}"/>
              </a:ext>
            </a:extLst>
          </p:cNvPr>
          <p:cNvSpPr/>
          <p:nvPr/>
        </p:nvSpPr>
        <p:spPr>
          <a:xfrm>
            <a:off x="2585725" y="5945559"/>
            <a:ext cx="1783559" cy="864432"/>
          </a:xfrm>
          <a:prstGeom prst="wedgeEllipseCallout">
            <a:avLst>
              <a:gd name="adj1" fmla="val 128000"/>
              <a:gd name="adj2" fmla="val -300372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Namestitev na produkcijo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34DDC706-B705-4356-BF47-03EB5E9CB2CF}"/>
              </a:ext>
            </a:extLst>
          </p:cNvPr>
          <p:cNvSpPr/>
          <p:nvPr/>
        </p:nvSpPr>
        <p:spPr>
          <a:xfrm>
            <a:off x="2600828" y="4930443"/>
            <a:ext cx="1686237" cy="864432"/>
          </a:xfrm>
          <a:prstGeom prst="wedgeEllipseCallout">
            <a:avLst>
              <a:gd name="adj1" fmla="val 88812"/>
              <a:gd name="adj2" fmla="val -264094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Pretvorba v HTML, PDF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1EC10F-10A6-4A08-B204-CB25A6803D9D}"/>
              </a:ext>
            </a:extLst>
          </p:cNvPr>
          <p:cNvSpPr/>
          <p:nvPr/>
        </p:nvSpPr>
        <p:spPr>
          <a:xfrm>
            <a:off x="863848" y="3117257"/>
            <a:ext cx="1179855" cy="573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l-S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Avtor 2</a:t>
            </a:r>
            <a:br>
              <a:rPr lang="sl-S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sl-SI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(Mac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sl-SI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E7083281-55D3-4106-ADAB-FFEAEBDABC9A}"/>
              </a:ext>
            </a:extLst>
          </p:cNvPr>
          <p:cNvCxnSpPr>
            <a:cxnSpLocks/>
            <a:stCxn id="36" idx="3"/>
            <a:endCxn id="25" idx="1"/>
          </p:cNvCxnSpPr>
          <p:nvPr/>
        </p:nvCxnSpPr>
        <p:spPr>
          <a:xfrm>
            <a:off x="2043703" y="3404245"/>
            <a:ext cx="840709" cy="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DD7CF1C-FBDF-4A4E-B31C-CCF04F3A9941}"/>
              </a:ext>
            </a:extLst>
          </p:cNvPr>
          <p:cNvSpPr/>
          <p:nvPr/>
        </p:nvSpPr>
        <p:spPr>
          <a:xfrm>
            <a:off x="2884412" y="3117257"/>
            <a:ext cx="1120061" cy="5739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Repozitorij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SVN</a:t>
            </a:r>
            <a:endParaRPr lang="sl-SI" sz="1400" dirty="0"/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5384720C-CB2E-4168-92EF-75A467B40D58}"/>
              </a:ext>
            </a:extLst>
          </p:cNvPr>
          <p:cNvCxnSpPr>
            <a:cxnSpLocks/>
            <a:stCxn id="38" idx="3"/>
            <a:endCxn id="25" idx="1"/>
          </p:cNvCxnSpPr>
          <p:nvPr/>
        </p:nvCxnSpPr>
        <p:spPr>
          <a:xfrm flipV="1">
            <a:off x="2043703" y="3404250"/>
            <a:ext cx="840709" cy="1036738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BDB6E3C-F9BE-4B17-AB23-CAF2478A4D3B}"/>
              </a:ext>
            </a:extLst>
          </p:cNvPr>
          <p:cNvSpPr/>
          <p:nvPr/>
        </p:nvSpPr>
        <p:spPr>
          <a:xfrm>
            <a:off x="7937735" y="5894985"/>
            <a:ext cx="1375747" cy="853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9558B6-A590-4CA7-AB26-F1EB48A5E2AD}"/>
              </a:ext>
            </a:extLst>
          </p:cNvPr>
          <p:cNvGrpSpPr/>
          <p:nvPr/>
        </p:nvGrpSpPr>
        <p:grpSpPr>
          <a:xfrm>
            <a:off x="7086323" y="4180258"/>
            <a:ext cx="2383216" cy="853228"/>
            <a:chOff x="7086323" y="4180258"/>
            <a:chExt cx="2383216" cy="853228"/>
          </a:xfrm>
        </p:grpSpPr>
        <p:sp>
          <p:nvSpPr>
            <p:cNvPr id="41" name="Cloud 40">
              <a:extLst>
                <a:ext uri="{FF2B5EF4-FFF2-40B4-BE49-F238E27FC236}">
                  <a16:creationId xmlns:a16="http://schemas.microsoft.com/office/drawing/2014/main" id="{FD3B4C10-67C3-478E-9EC2-62969C861006}"/>
                </a:ext>
              </a:extLst>
            </p:cNvPr>
            <p:cNvSpPr/>
            <p:nvPr/>
          </p:nvSpPr>
          <p:spPr>
            <a:xfrm>
              <a:off x="7739597" y="4180258"/>
              <a:ext cx="1729942" cy="853228"/>
            </a:xfrm>
            <a:prstGeom prst="cloud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sz="1400" dirty="0"/>
                <a:t>Internet</a:t>
              </a:r>
            </a:p>
          </p:txBody>
        </p: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57621A3F-130F-4958-B95C-A13C8913CF2A}"/>
                </a:ext>
              </a:extLst>
            </p:cNvPr>
            <p:cNvCxnSpPr>
              <a:cxnSpLocks/>
              <a:stCxn id="28" idx="3"/>
              <a:endCxn id="41" idx="2"/>
            </p:cNvCxnSpPr>
            <p:nvPr/>
          </p:nvCxnSpPr>
          <p:spPr>
            <a:xfrm flipV="1">
              <a:off x="7086323" y="4606872"/>
              <a:ext cx="658641" cy="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00AF9BB-DB5C-4B78-BFEE-3F11DDF59191}"/>
              </a:ext>
            </a:extLst>
          </p:cNvPr>
          <p:cNvSpPr txBox="1"/>
          <p:nvPr/>
        </p:nvSpPr>
        <p:spPr>
          <a:xfrm>
            <a:off x="3254478" y="1806581"/>
            <a:ext cx="121044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Testiranje na strežniku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B0DF6D-A367-440F-82CF-901D16ADDD44}"/>
              </a:ext>
            </a:extLst>
          </p:cNvPr>
          <p:cNvSpPr txBox="1"/>
          <p:nvPr/>
        </p:nvSpPr>
        <p:spPr>
          <a:xfrm rot="5400000">
            <a:off x="1277370" y="3776180"/>
            <a:ext cx="44786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. . .</a:t>
            </a: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488959CB-0DF2-4EA5-B73B-17454EDA1B80}"/>
              </a:ext>
            </a:extLst>
          </p:cNvPr>
          <p:cNvCxnSpPr>
            <a:cxnSpLocks/>
            <a:stCxn id="38" idx="2"/>
            <a:endCxn id="38" idx="1"/>
          </p:cNvCxnSpPr>
          <p:nvPr/>
        </p:nvCxnSpPr>
        <p:spPr>
          <a:xfrm rot="5400000" flipH="1">
            <a:off x="1015318" y="4289518"/>
            <a:ext cx="286988" cy="589928"/>
          </a:xfrm>
          <a:prstGeom prst="curvedConnector4">
            <a:avLst>
              <a:gd name="adj1" fmla="val -128141"/>
              <a:gd name="adj2" fmla="val 1522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25233FB-610C-4C61-B47F-2D67E92DA551}"/>
              </a:ext>
            </a:extLst>
          </p:cNvPr>
          <p:cNvSpPr/>
          <p:nvPr/>
        </p:nvSpPr>
        <p:spPr>
          <a:xfrm>
            <a:off x="863848" y="4154000"/>
            <a:ext cx="1179855" cy="573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l-S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Avtor n </a:t>
            </a:r>
            <a:br>
              <a:rPr lang="sl-S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sl-SI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Windows</a:t>
            </a:r>
            <a:r>
              <a:rPr lang="sl-SI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PC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sl-SI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3926FC72-BDA6-4F8D-88B4-B54AD3E0F2BA}"/>
              </a:ext>
            </a:extLst>
          </p:cNvPr>
          <p:cNvCxnSpPr>
            <a:cxnSpLocks/>
            <a:stCxn id="27" idx="0"/>
            <a:endCxn id="24" idx="0"/>
          </p:cNvCxnSpPr>
          <p:nvPr/>
        </p:nvCxnSpPr>
        <p:spPr>
          <a:xfrm rot="16200000" flipV="1">
            <a:off x="3694133" y="115276"/>
            <a:ext cx="331136" cy="4811850"/>
          </a:xfrm>
          <a:prstGeom prst="curvedConnector3">
            <a:avLst>
              <a:gd name="adj1" fmla="val 2710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2FB3899-A3C1-4A12-9CF6-8FD6B405A41C}"/>
              </a:ext>
            </a:extLst>
          </p:cNvPr>
          <p:cNvGrpSpPr/>
          <p:nvPr/>
        </p:nvGrpSpPr>
        <p:grpSpPr>
          <a:xfrm>
            <a:off x="7442474" y="5032578"/>
            <a:ext cx="1931877" cy="1856051"/>
            <a:chOff x="7442474" y="5032578"/>
            <a:chExt cx="1931877" cy="1856051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A889FCB-237E-4F93-B993-AA935F629AAD}"/>
                </a:ext>
              </a:extLst>
            </p:cNvPr>
            <p:cNvSpPr/>
            <p:nvPr/>
          </p:nvSpPr>
          <p:spPr>
            <a:xfrm>
              <a:off x="7788458" y="6035401"/>
              <a:ext cx="1375747" cy="8532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COBISS3 </a:t>
              </a:r>
              <a:br>
                <a:rPr lang="sl-SI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sl-SI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(zunanji uporabniki)</a:t>
              </a:r>
              <a:endParaRPr lang="sl-SI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663C9E7-9D2F-4626-9E65-0FDDFB27D962}"/>
                </a:ext>
              </a:extLst>
            </p:cNvPr>
            <p:cNvSpPr txBox="1"/>
            <p:nvPr/>
          </p:nvSpPr>
          <p:spPr>
            <a:xfrm>
              <a:off x="7442474" y="5223543"/>
              <a:ext cx="1931877" cy="3077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l-SI" sz="1400" dirty="0"/>
                <a:t>Kontekstna pomoč</a:t>
              </a:r>
            </a:p>
          </p:txBody>
        </p: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59998C93-5958-4AAB-9BE5-23497CBBEF47}"/>
                </a:ext>
              </a:extLst>
            </p:cNvPr>
            <p:cNvCxnSpPr>
              <a:cxnSpLocks/>
              <a:stCxn id="41" idx="1"/>
              <a:endCxn id="44" idx="0"/>
            </p:cNvCxnSpPr>
            <p:nvPr/>
          </p:nvCxnSpPr>
          <p:spPr>
            <a:xfrm rot="5400000">
              <a:off x="8039038" y="5469871"/>
              <a:ext cx="1002823" cy="12823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313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31" grpId="0" animBg="1"/>
      <p:bldP spid="34" grpId="0" animBg="1"/>
      <p:bldP spid="35" grpId="0" animBg="1"/>
      <p:bldP spid="36" grpId="0" animBg="1"/>
      <p:bldP spid="25" grpId="0" animBg="1"/>
      <p:bldP spid="40" grpId="0" animBg="1"/>
      <p:bldP spid="47" grpId="0" animBg="1"/>
      <p:bldP spid="55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B136CD-F702-43AC-8993-2DDF92835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5" y="1765808"/>
            <a:ext cx="9004853" cy="5177620"/>
          </a:xfrm>
          <a:prstGeom prst="rect">
            <a:avLst/>
          </a:prstGeom>
        </p:spPr>
      </p:pic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9E939F85-9885-41FC-9381-0BD4CAA9736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l" eaLnBrk="0">
              <a:lnSpc>
                <a:spcPct val="95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fld id="{EF9EF380-9B87-4F1B-A36C-BAFC2D7DEAC6}" type="slidenum">
              <a:rPr lang="sl-SI" altLang="sl-SI" sz="1400" smtClean="0">
                <a:latin typeface="Times New Roman" panose="02020603050405020304" pitchFamily="18" charset="0"/>
                <a:ea typeface="Arial Unicode MS" charset="-128"/>
              </a:rPr>
              <a:pPr algn="l" eaLnBrk="0">
                <a:lnSpc>
                  <a:spcPct val="95000"/>
                </a:lnSpc>
                <a:spcAft>
                  <a:spcPct val="0"/>
                </a:spcAft>
                <a:buFont typeface="Wingdings" panose="05000000000000000000" pitchFamily="2" charset="2"/>
                <a:buNone/>
              </a:pPr>
              <a:t>9</a:t>
            </a:fld>
            <a:endParaRPr lang="sl-SI" altLang="sl-SI" sz="1400"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531FE1D8-2C3C-4A7A-A401-4E95F9FC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971550"/>
            <a:ext cx="9224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Urejanje </a:t>
            </a:r>
            <a:r>
              <a:rPr lang="sl-SI" altLang="sl-SI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Markdown</a:t>
            </a:r>
            <a:endParaRPr lang="sl-SI" altLang="sl-SI" sz="3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Line 2">
            <a:extLst>
              <a:ext uri="{FF2B5EF4-FFF2-40B4-BE49-F238E27FC236}">
                <a16:creationId xmlns:a16="http://schemas.microsoft.com/office/drawing/2014/main" id="{C6411901-DA4A-453C-959D-DFA333572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88" y="1690688"/>
            <a:ext cx="8999537" cy="1587"/>
          </a:xfrm>
          <a:prstGeom prst="line">
            <a:avLst/>
          </a:prstGeom>
          <a:noFill/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8" name="Graphic 14">
            <a:extLst>
              <a:ext uri="{FF2B5EF4-FFF2-40B4-BE49-F238E27FC236}">
                <a16:creationId xmlns:a16="http://schemas.microsoft.com/office/drawing/2014/main" id="{49215155-BB0C-4875-8935-42FADC70B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3" y="6804025"/>
            <a:ext cx="1319212" cy="5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13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dloga za PWP predstavitve" ma:contentTypeID="0x01010029780C74C5B7FA46884A5C2360A77D7C" ma:contentTypeVersion="107" ma:contentTypeDescription="Za pripravo PowerPoint predstavitev za konference, dogodke, predstavitve.... (v slovenskem, angleškem ali srbskem jeziku)" ma:contentTypeScope="" ma:versionID="2321ae8b69782dc1ece21f006dc09f42">
  <xsd:schema xmlns:xsd="http://www.w3.org/2001/XMLSchema" xmlns:xs="http://www.w3.org/2001/XMLSchema" xmlns:p="http://schemas.microsoft.com/office/2006/metadata/properties" xmlns:ns1="http://schemas.microsoft.com/sharepoint/v3" xmlns:ns2="0c8ef01a-2105-4283-b92a-e15f7bbb4cc2" xmlns:ns3="a674da70-319d-4cfa-aded-006b773d1376" targetNamespace="http://schemas.microsoft.com/office/2006/metadata/properties" ma:root="true" ma:fieldsID="e9be25c286929da1604334ec13d82428" ns1:_="" ns2:_="" ns3:_="">
    <xsd:import namespace="http://schemas.microsoft.com/sharepoint/v3"/>
    <xsd:import namespace="0c8ef01a-2105-4283-b92a-e15f7bbb4cc2"/>
    <xsd:import namespace="a674da70-319d-4cfa-aded-006b773d13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Naziv_x0020_konference" minOccurs="0"/>
                <xsd:element ref="ns3:Datum_x0020_konference" minOccurs="0"/>
                <xsd:element ref="ns3:Jezik_x0020_PWP" minOccurs="0"/>
                <xsd:element ref="ns3:Status_x0020_PWP" minOccurs="0"/>
                <xsd:element ref="ns3:Odgovorna" minOccurs="0"/>
                <xsd:element ref="ns3:Odgovorni_x0020_za_x0020_lekt_x002e__x0020_in_x0020_prev_x002e_" minOccurs="0"/>
                <xsd:element ref="ns3:Lektoriranje" minOccurs="0"/>
                <xsd:element ref="ns3:Prevajanje" minOccurs="0"/>
                <xsd:element ref="ns3:Opomba_x0020_soavtorjem" minOccurs="0"/>
                <xsd:element ref="ns3:Opombe" minOccurs="0"/>
                <xsd:element ref="ns3:Opomba_x0020_za_x0020_prevajanje" minOccurs="0"/>
                <xsd:element ref="ns3:DLCPolicyLabelClientValue" minOccurs="0"/>
                <xsd:element ref="ns3:DLCPolicyLabelLock" minOccurs="0"/>
                <xsd:element ref="ns1:_dlc_Exempt" minOccurs="0"/>
                <xsd:element ref="ns3:DLCPolicyLabelValue" minOccurs="0"/>
                <xsd:element ref="ns3:Po_x0161_ljem_x0020_m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6" nillable="true" ma:displayName="Izvzemi iz pravilnika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ef01a-2105-4283-b92a-e15f7bbb4cc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rednost ID-ja dokumenta" ma:description="Vrednost ID-ja dokumenta, dodeljenega temu elementu." ma:internalName="_dlc_DocId" ma:readOnly="true">
      <xsd:simpleType>
        <xsd:restriction base="dms:Text"/>
      </xsd:simpleType>
    </xsd:element>
    <xsd:element name="_dlc_DocIdUrl" ma:index="9" nillable="true" ma:displayName="ID dokumenta" ma:description="Trajna povezava do tega dokument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4da70-319d-4cfa-aded-006b773d1376" elementFormDefault="qualified">
    <xsd:import namespace="http://schemas.microsoft.com/office/2006/documentManagement/types"/>
    <xsd:import namespace="http://schemas.microsoft.com/office/infopath/2007/PartnerControls"/>
    <xsd:element name="Naziv_x0020_konference" ma:index="11" nillable="true" ma:displayName="SP-Naziv konference" ma:internalName="Naziv_x0020_konference">
      <xsd:simpleType>
        <xsd:restriction base="dms:Text">
          <xsd:maxLength value="255"/>
        </xsd:restriction>
      </xsd:simpleType>
    </xsd:element>
    <xsd:element name="Datum_x0020_konference" ma:index="12" nillable="true" ma:displayName="SP-Datum konference" ma:internalName="Datum_x0020_konference">
      <xsd:simpleType>
        <xsd:restriction base="dms:Text">
          <xsd:maxLength value="255"/>
        </xsd:restriction>
      </xsd:simpleType>
    </xsd:element>
    <xsd:element name="Jezik_x0020_PWP" ma:index="13" nillable="true" ma:displayName="SP-Jezik" ma:default="SLV" ma:format="Dropdown" ma:internalName="Jezik_x0020_PWP">
      <xsd:simpleType>
        <xsd:restriction base="dms:Choice">
          <xsd:enumeration value="SLV"/>
          <xsd:enumeration value="ENG"/>
          <xsd:enumeration value="SRP"/>
          <xsd:enumeration value="BOS"/>
          <xsd:enumeration value="HRV"/>
          <xsd:enumeration value="MAC"/>
          <xsd:enumeration value="ALB"/>
          <xsd:enumeration value="BUL"/>
          <xsd:enumeration value="GER"/>
        </xsd:restriction>
      </xsd:simpleType>
    </xsd:element>
    <xsd:element name="Status_x0020_PWP" ma:index="15" nillable="true" ma:displayName="SP-Status" ma:default="V pripravi vsebine" ma:format="Dropdown" ma:internalName="Status_x0020_PWP">
      <xsd:simpleType>
        <xsd:restriction base="dms:Choice">
          <xsd:enumeration value="V pripravi vsebine"/>
          <xsd:enumeration value="Vsebina zaključena"/>
          <xsd:enumeration value="V lektoriranju"/>
          <xsd:enumeration value="Lektoriranje zaključeno"/>
          <xsd:enumeration value="V prevajanju"/>
          <xsd:enumeration value="Prevajanje zaključeno"/>
          <xsd:enumeration value="Objavljeno"/>
        </xsd:restriction>
      </xsd:simpleType>
    </xsd:element>
    <xsd:element name="Odgovorna" ma:index="16" nillable="true" ma:displayName="SP-Avtor" ma:list="UserInfo" ma:SharePointGroup="0" ma:internalName="Odgovorna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dgovorni_x0020_za_x0020_lekt_x002e__x0020_in_x0020_prev_x002e_" ma:index="17" nillable="true" ma:displayName="SP-Vodja DOK" ma:list="UserInfo" ma:SharePointGroup="0" ma:internalName="Odgovorni_x0020_za_x0020_lekt_x002e__x0020_in_x0020_prev_x002e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ktoriranje" ma:index="18" nillable="true" ma:displayName="SP-Lektor" ma:list="UserInfo" ma:SharePointGroup="0" ma:internalName="Lektoriranj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evajanje" ma:index="19" nillable="true" ma:displayName="SP-Prevajalec" ma:list="UserInfo" ma:SharePointGroup="0" ma:internalName="Prevajanj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omba_x0020_soavtorjem" ma:index="20" nillable="true" ma:displayName="SP-Opomba soavtorjem" ma:internalName="Opomba_x0020_soavtorjem">
      <xsd:simpleType>
        <xsd:restriction base="dms:Note">
          <xsd:maxLength value="255"/>
        </xsd:restriction>
      </xsd:simpleType>
    </xsd:element>
    <xsd:element name="Opombe" ma:index="21" nillable="true" ma:displayName="SP-Opomba za lektoriranje" ma:internalName="Opombe">
      <xsd:simpleType>
        <xsd:restriction base="dms:Note">
          <xsd:maxLength value="255"/>
        </xsd:restriction>
      </xsd:simpleType>
    </xsd:element>
    <xsd:element name="Opomba_x0020_za_x0020_prevajanje" ma:index="22" nillable="true" ma:displayName="SP-Opomba za prevajanje" ma:internalName="Opomba_x0020_za_x0020_prevajanje">
      <xsd:simpleType>
        <xsd:restriction base="dms:Note">
          <xsd:maxLength value="255"/>
        </xsd:restriction>
      </xsd:simpleType>
    </xsd:element>
    <xsd:element name="DLCPolicyLabelClientValue" ma:index="23" nillable="true" ma:displayName="Vrednost oznake odjemalca" ma:description="Shrani zadnjo vrednost oznake, izračunane v odjemalcu." ma:hidden="true" ma:internalName="DLCPolicyLabelClientValue" ma:readOnly="false">
      <xsd:simpleType>
        <xsd:restriction base="dms:Note"/>
      </xsd:simpleType>
    </xsd:element>
    <xsd:element name="DLCPolicyLabelLock" ma:index="24" nillable="true" ma:displayName="Zaklenjena oznaka" ma:description="Pokaže, ali je treba oznako posodobiti, ko so lastnosti elementa spremenjene." ma:hidden="true" ma:internalName="DLCPolicyLabelLock" ma:readOnly="false">
      <xsd:simpleType>
        <xsd:restriction base="dms:Text"/>
      </xsd:simpleType>
    </xsd:element>
    <xsd:element name="DLCPolicyLabelValue" ma:index="27" nillable="true" ma:displayName="Oznaka" ma:description="Shrani trenutno vrednost oznake." ma:internalName="DLCPolicyLabelValue" ma:readOnly="true">
      <xsd:simpleType>
        <xsd:restriction base="dms:Note">
          <xsd:maxLength value="255"/>
        </xsd:restriction>
      </xsd:simpleType>
    </xsd:element>
    <xsd:element name="Po_x0161_ljem_x0020_mail" ma:index="28" nillable="true" ma:displayName="SP-Pošljem mail" ma:default="0" ma:internalName="Po_x0161_ljem_x0020_mail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dgovorni_x0020_za_x0020_lekt_x002e__x0020_in_x0020_prev_x002e_ xmlns="a674da70-319d-4cfa-aded-006b773d1376">
      <UserInfo>
        <DisplayName/>
        <AccountId xsi:nil="true"/>
        <AccountType/>
      </UserInfo>
    </Odgovorni_x0020_za_x0020_lekt_x002e__x0020_in_x0020_prev_x002e_>
    <Lektoriranje xmlns="a674da70-319d-4cfa-aded-006b773d1376">
      <UserInfo>
        <DisplayName/>
        <AccountId xsi:nil="true"/>
        <AccountType/>
      </UserInfo>
    </Lektoriranje>
    <Datum_x0020_konference xmlns="a674da70-319d-4cfa-aded-006b773d1376" xsi:nil="true"/>
    <DLCPolicyLabelClientValue xmlns="a674da70-319d-4cfa-aded-006b773d1376" xsi:nil="true"/>
    <Odgovorna xmlns="a674da70-319d-4cfa-aded-006b773d1376">
      <UserInfo>
        <DisplayName/>
        <AccountId xsi:nil="true"/>
        <AccountType/>
      </UserInfo>
    </Odgovorna>
    <Naziv_x0020_konference xmlns="a674da70-319d-4cfa-aded-006b773d1376" xsi:nil="true"/>
    <Prevajanje xmlns="a674da70-319d-4cfa-aded-006b773d1376">
      <UserInfo>
        <DisplayName/>
        <AccountId xsi:nil="true"/>
        <AccountType/>
      </UserInfo>
    </Prevajanje>
    <DLCPolicyLabelLock xmlns="a674da70-319d-4cfa-aded-006b773d1376" xsi:nil="true"/>
    <Status_x0020_PWP xmlns="a674da70-319d-4cfa-aded-006b773d1376">V pripravi vsebine</Status_x0020_PWP>
    <Opombe xmlns="a674da70-319d-4cfa-aded-006b773d1376" xsi:nil="true"/>
    <Opomba_x0020_soavtorjem xmlns="a674da70-319d-4cfa-aded-006b773d1376" xsi:nil="true"/>
    <Jezik_x0020_PWP xmlns="a674da70-319d-4cfa-aded-006b773d1376">SLV</Jezik_x0020_PWP>
    <Opomba_x0020_za_x0020_prevajanje xmlns="a674da70-319d-4cfa-aded-006b773d1376" xsi:nil="true"/>
    <Po_x0161_ljem_x0020_mail xmlns="a674da70-319d-4cfa-aded-006b773d1376">false</Po_x0161_ljem_x0020_mai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p:Policy xmlns:p="office.server.policy" id="" local="true">
  <p:Name>Predloga za PowerPoint predstavitve</p:Name>
  <p:Description/>
  <p:Statement/>
  <p:PolicyItems>
    <p:PolicyItem featureId="Microsoft.Office.RecordsManagement.PolicyFeatures.PolicyLabel" staticId="0x0101006D586946C106C742BDC6F7405A489551|-1261572961" UniqueId="30f3a0af-7d22-49eb-be67-dd254baa4c2b">
      <p:Name>Oznake</p:Name>
      <p:Description>Ustvari oznake, ki jih lahko vstavite v Microsoft Officeove dokumente, s čimer zagotovite, da bodo lastnosti dokumenta in druge pomembne informacije vključene v tiskanje dokumentov. Oznake je mogoče uporabiti tudi za iskanje dokumentov.</p:Description>
      <p:CustomData>
        <label>
          <segment type="literal">V</segment>
          <segment type="metadata">_UIVersionString</segment>
        </label>
      </p:CustomData>
    </p:PolicyItem>
  </p:PolicyItems>
</p:Policy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757906-35CC-482F-A06F-AC349A5821C5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8AB33825-FACE-4E48-8156-2865C0242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8ef01a-2105-4283-b92a-e15f7bbb4cc2"/>
    <ds:schemaRef ds:uri="a674da70-319d-4cfa-aded-006b773d13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DF6E54-5C64-4E0E-868C-865B184A1E92}">
  <ds:schemaRefs>
    <ds:schemaRef ds:uri="http://purl.org/dc/terms/"/>
    <ds:schemaRef ds:uri="http://schemas.openxmlformats.org/package/2006/metadata/core-properties"/>
    <ds:schemaRef ds:uri="a674da70-319d-4cfa-aded-006b773d1376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0c8ef01a-2105-4283-b92a-e15f7bbb4cc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C7DBBAE-C2D6-451F-96F8-BA0E072490C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6D6333CA-6DC7-414D-B012-0F936D69FB69}">
  <ds:schemaRefs>
    <ds:schemaRef ds:uri="office.server.policy"/>
  </ds:schemaRefs>
</ds:datastoreItem>
</file>

<file path=customXml/itemProps6.xml><?xml version="1.0" encoding="utf-8"?>
<ds:datastoreItem xmlns:ds="http://schemas.openxmlformats.org/officeDocument/2006/customXml" ds:itemID="{BED5C978-69D4-4D8A-8706-5E9DBD3AC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688</Words>
  <Application>Microsoft Office PowerPoint</Application>
  <PresentationFormat>Po meri</PresentationFormat>
  <Paragraphs>161</Paragraphs>
  <Slides>15</Slides>
  <Notes>15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6" baseType="lpstr">
      <vt:lpstr>Arial Unicode MS</vt:lpstr>
      <vt:lpstr>MS Gothic</vt:lpstr>
      <vt:lpstr>Arial</vt:lpstr>
      <vt:lpstr>Arial Black</vt:lpstr>
      <vt:lpstr>Calibri</vt:lpstr>
      <vt:lpstr>Consolas</vt:lpstr>
      <vt:lpstr>Symbol</vt:lpstr>
      <vt:lpstr>Tahoma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Divjak, Saša</cp:lastModifiedBy>
  <cp:revision>83</cp:revision>
  <dcterms:modified xsi:type="dcterms:W3CDTF">2021-10-09T17:09:29Z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0x01010029780C74C5B7FA46884A5C2360A77D7C</vt:lpwstr>
  </property>
</Properties>
</file>