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56" r:id="rId2"/>
    <p:sldId id="257" r:id="rId3"/>
    <p:sldId id="268" r:id="rId4"/>
    <p:sldId id="269" r:id="rId5"/>
    <p:sldId id="266" r:id="rId6"/>
    <p:sldId id="267" r:id="rId7"/>
    <p:sldId id="271" r:id="rId8"/>
    <p:sldId id="272" r:id="rId9"/>
    <p:sldId id="273" r:id="rId10"/>
    <p:sldId id="263" r:id="rId11"/>
    <p:sldId id="274" r:id="rId12"/>
    <p:sldId id="275" r:id="rId13"/>
    <p:sldId id="276" r:id="rId14"/>
    <p:sldId id="277" r:id="rId15"/>
    <p:sldId id="278" r:id="rId16"/>
    <p:sldId id="279" r:id="rId17"/>
    <p:sldId id="281" r:id="rId18"/>
    <p:sldId id="285" r:id="rId19"/>
    <p:sldId id="295" r:id="rId20"/>
    <p:sldId id="286" r:id="rId21"/>
    <p:sldId id="282" r:id="rId22"/>
    <p:sldId id="284" r:id="rId23"/>
    <p:sldId id="287" r:id="rId24"/>
    <p:sldId id="289" r:id="rId25"/>
    <p:sldId id="290" r:id="rId26"/>
    <p:sldId id="297" r:id="rId27"/>
    <p:sldId id="288" r:id="rId28"/>
    <p:sldId id="292" r:id="rId29"/>
    <p:sldId id="293" r:id="rId30"/>
    <p:sldId id="291" r:id="rId31"/>
    <p:sldId id="262" r:id="rId32"/>
    <p:sldId id="294" r:id="rId33"/>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1pPr>
    <a:lvl2pPr marL="417513" indent="-207963"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2pPr>
    <a:lvl3pPr marL="633413" indent="-2032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3pPr>
    <a:lvl4pPr marL="849313" indent="-212725"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4pPr>
    <a:lvl5pPr marL="1065213" indent="-204788"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2846"/>
    <a:srgbClr val="79A11F"/>
    <a:srgbClr val="063746"/>
    <a:srgbClr val="90C55B"/>
    <a:srgbClr val="C00000"/>
    <a:srgbClr val="32B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8" autoAdjust="0"/>
    <p:restoredTop sz="84615" autoAdjust="0"/>
  </p:normalViewPr>
  <p:slideViewPr>
    <p:cSldViewPr>
      <p:cViewPr varScale="1">
        <p:scale>
          <a:sx n="40" d="100"/>
          <a:sy n="40" d="100"/>
        </p:scale>
        <p:origin x="1121" y="21"/>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eaLnBrk="1">
              <a:lnSpc>
                <a:spcPct val="93000"/>
              </a:lnSpc>
              <a:buClr>
                <a:srgbClr val="000000"/>
              </a:buClr>
              <a:buSzPct val="45000"/>
              <a:buFont typeface="Wingdings" panose="05000000000000000000" pitchFamily="2" charset="2"/>
              <a:buNone/>
              <a:defRPr sz="1200"/>
            </a:lvl1pPr>
          </a:lstStyle>
          <a:p>
            <a:pPr>
              <a:defRPr/>
            </a:pPr>
            <a:endParaRPr lang="sl-SI"/>
          </a:p>
        </p:txBody>
      </p:sp>
      <p:sp>
        <p:nvSpPr>
          <p:cNvPr id="3" name="Date Placeholder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eaLnBrk="1">
              <a:lnSpc>
                <a:spcPct val="93000"/>
              </a:lnSpc>
              <a:buClr>
                <a:srgbClr val="000000"/>
              </a:buClr>
              <a:buSzPct val="45000"/>
              <a:buFont typeface="Wingdings" panose="05000000000000000000" pitchFamily="2" charset="2"/>
              <a:buNone/>
              <a:defRPr sz="1200"/>
            </a:lvl1pPr>
          </a:lstStyle>
          <a:p>
            <a:pPr>
              <a:defRPr/>
            </a:pPr>
            <a:fld id="{C5CDBD40-3C23-4339-B0C4-DB637ED75B2B}" type="datetimeFigureOut">
              <a:rPr lang="sl-SI"/>
              <a:pPr>
                <a:defRPr/>
              </a:pPr>
              <a:t>11. 10. 2021</a:t>
            </a:fld>
            <a:endParaRPr lang="sl-SI"/>
          </a:p>
        </p:txBody>
      </p:sp>
      <p:sp>
        <p:nvSpPr>
          <p:cNvPr id="4" name="Footer Placeholder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eaLnBrk="1">
              <a:lnSpc>
                <a:spcPct val="93000"/>
              </a:lnSpc>
              <a:buClr>
                <a:srgbClr val="000000"/>
              </a:buClr>
              <a:buSzPct val="45000"/>
              <a:buFont typeface="Wingdings" panose="05000000000000000000" pitchFamily="2" charset="2"/>
              <a:buNone/>
              <a:defRPr sz="1200"/>
            </a:lvl1pPr>
          </a:lstStyle>
          <a:p>
            <a:pPr>
              <a:defRPr/>
            </a:pPr>
            <a:endParaRPr lang="sl-SI"/>
          </a:p>
        </p:txBody>
      </p:sp>
      <p:sp>
        <p:nvSpPr>
          <p:cNvPr id="5" name="Slide Number Placeholder 4"/>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eaLnBrk="1">
              <a:lnSpc>
                <a:spcPct val="93000"/>
              </a:lnSpc>
              <a:buClr>
                <a:srgbClr val="000000"/>
              </a:buClr>
              <a:buSzPct val="45000"/>
              <a:buFont typeface="Wingdings" panose="05000000000000000000" pitchFamily="2" charset="2"/>
              <a:buNone/>
              <a:defRPr sz="1200"/>
            </a:lvl1pPr>
          </a:lstStyle>
          <a:p>
            <a:pPr>
              <a:defRPr/>
            </a:pPr>
            <a:fld id="{DE111EBF-C056-4740-A29B-D91725829793}" type="slidenum">
              <a:rPr lang="sl-SI"/>
              <a:pPr>
                <a:defRPr/>
              </a:pPr>
              <a:t>‹#›</a:t>
            </a:fld>
            <a:endParaRPr lang="sl-SI"/>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1"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2"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3" name="AutoShape 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4" name="AutoShape 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5" name="AutoShape 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6" name="AutoShape 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7" name="AutoShape 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8" name="AutoShape 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9" name="Rectangle 10"/>
          <p:cNvSpPr>
            <a:spLocks noGrp="1" noRot="1" noChangeAspect="1" noChangeArrowheads="1"/>
          </p:cNvSpPr>
          <p:nvPr>
            <p:ph type="sldImg"/>
          </p:nvPr>
        </p:nvSpPr>
        <p:spPr bwMode="auto">
          <a:xfrm>
            <a:off x="1106488" y="812800"/>
            <a:ext cx="5329237" cy="399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1"/>
          <p:cNvSpPr>
            <a:spLocks noGrp="1" noChangeArrowheads="1"/>
          </p:cNvSpPr>
          <p:nvPr>
            <p:ph type="body"/>
          </p:nvPr>
        </p:nvSpPr>
        <p:spPr bwMode="auto">
          <a:xfrm>
            <a:off x="755650" y="5078413"/>
            <a:ext cx="6032500" cy="479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sl-SI" altLang="sl-SI" noProof="0" smtClean="0"/>
          </a:p>
        </p:txBody>
      </p:sp>
      <p:sp>
        <p:nvSpPr>
          <p:cNvPr id="2060" name="Rectangle 12"/>
          <p:cNvSpPr>
            <a:spLocks noGrp="1" noChangeArrowheads="1"/>
          </p:cNvSpPr>
          <p:nvPr>
            <p:ph type="hdr"/>
          </p:nvPr>
        </p:nvSpPr>
        <p:spPr bwMode="auto">
          <a:xfrm>
            <a:off x="0" y="0"/>
            <a:ext cx="326548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sl-SI" altLang="sl-SI"/>
          </a:p>
        </p:txBody>
      </p:sp>
      <p:sp>
        <p:nvSpPr>
          <p:cNvPr id="2061" name="Rectangle 13"/>
          <p:cNvSpPr>
            <a:spLocks noGrp="1" noChangeArrowheads="1"/>
          </p:cNvSpPr>
          <p:nvPr>
            <p:ph type="dt"/>
          </p:nvPr>
        </p:nvSpPr>
        <p:spPr bwMode="auto">
          <a:xfrm>
            <a:off x="4278313" y="0"/>
            <a:ext cx="326548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sl-SI" altLang="sl-SI"/>
          </a:p>
        </p:txBody>
      </p:sp>
      <p:sp>
        <p:nvSpPr>
          <p:cNvPr id="2062" name="Rectangle 14"/>
          <p:cNvSpPr>
            <a:spLocks noGrp="1" noChangeArrowheads="1"/>
          </p:cNvSpPr>
          <p:nvPr>
            <p:ph type="ftr"/>
          </p:nvPr>
        </p:nvSpPr>
        <p:spPr bwMode="auto">
          <a:xfrm>
            <a:off x="0" y="10155238"/>
            <a:ext cx="3265488"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sl-SI" altLang="sl-SI"/>
          </a:p>
        </p:txBody>
      </p:sp>
      <p:sp>
        <p:nvSpPr>
          <p:cNvPr id="2063" name="Rectangle 15"/>
          <p:cNvSpPr>
            <a:spLocks noGrp="1" noChangeArrowheads="1"/>
          </p:cNvSpPr>
          <p:nvPr>
            <p:ph type="sldNum"/>
          </p:nvPr>
        </p:nvSpPr>
        <p:spPr bwMode="auto">
          <a:xfrm>
            <a:off x="4278313" y="10155238"/>
            <a:ext cx="32654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fld id="{747B5E35-58CF-49C6-92F1-11DFBCE01F71}" type="slidenum">
              <a:rPr lang="sl-SI" altLang="sl-SI"/>
              <a:pPr>
                <a:defRPr/>
              </a:pPr>
              <a:t>‹#›</a:t>
            </a:fld>
            <a:endParaRPr lang="sl-SI" altLang="sl-SI"/>
          </a:p>
        </p:txBody>
      </p:sp>
    </p:spTree>
  </p:cSld>
  <p:clrMap bg1="lt1" tx1="dk1" bg2="lt2" tx2="dk2" accent1="accent1" accent2="accent2" accent3="accent3" accent4="accent4" accent5="accent5" accent6="accent6" hlink="hlink" folHlink="folHlink"/>
  <p:hf hd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ijz.si/sl/prijava-nezelenih-ucinkov-po-cepljenj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146B432-4201-430F-BE65-F540A24684E9}" type="slidenum">
              <a:rPr lang="sl-SI" altLang="sl-SI" sz="1400" smtClean="0">
                <a:cs typeface="Arial Unicode MS" panose="020B0604020202020204" charset="-128"/>
              </a:rPr>
              <a:pPr>
                <a:spcBef>
                  <a:spcPct val="0"/>
                </a:spcBef>
                <a:buSzPct val="45000"/>
                <a:buFont typeface="Wingdings" panose="05000000000000000000" pitchFamily="2" charset="2"/>
                <a:buNone/>
              </a:pPr>
              <a:t>1</a:t>
            </a:fld>
            <a:endParaRPr lang="sl-SI" altLang="sl-SI" sz="1400" smtClean="0">
              <a:cs typeface="Arial Unicode MS" panose="020B0604020202020204" charset="-128"/>
            </a:endParaRPr>
          </a:p>
        </p:txBody>
      </p:sp>
      <p:sp>
        <p:nvSpPr>
          <p:cNvPr id="5123"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5124"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5125"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211B1B2-2683-4B8E-8EBA-79B122A32D14}" type="slidenum">
              <a:rPr lang="sl-SI" altLang="sl-SI" sz="1400" smtClean="0">
                <a:cs typeface="Arial Unicode MS" panose="020B0604020202020204" charset="-128"/>
              </a:rPr>
              <a:pPr>
                <a:spcBef>
                  <a:spcPct val="0"/>
                </a:spcBef>
                <a:buSzPct val="45000"/>
                <a:buFont typeface="Wingdings" panose="05000000000000000000" pitchFamily="2" charset="2"/>
                <a:buNone/>
              </a:pPr>
              <a:t>10</a:t>
            </a:fld>
            <a:endParaRPr lang="sl-SI" altLang="sl-SI" sz="1400" smtClean="0">
              <a:cs typeface="Arial Unicode MS" panose="020B0604020202020204" charset="-128"/>
            </a:endParaRPr>
          </a:p>
        </p:txBody>
      </p:sp>
      <p:sp>
        <p:nvSpPr>
          <p:cNvPr id="9219"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9220"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kern="1200" dirty="0" smtClean="0">
                <a:solidFill>
                  <a:srgbClr val="000000"/>
                </a:solidFill>
                <a:effectLst/>
                <a:latin typeface="Times New Roman" panose="02020603050405020304" pitchFamily="18" charset="0"/>
                <a:ea typeface="+mn-ea"/>
                <a:cs typeface="+mn-cs"/>
              </a:rPr>
              <a:t>Prvo </a:t>
            </a:r>
            <a:r>
              <a:rPr lang="sl-SI" sz="1200" u="sng" kern="1200" dirty="0" smtClean="0">
                <a:solidFill>
                  <a:srgbClr val="000000"/>
                </a:solidFill>
                <a:effectLst/>
                <a:latin typeface="Times New Roman" panose="02020603050405020304" pitchFamily="18" charset="0"/>
                <a:ea typeface="+mn-ea"/>
                <a:cs typeface="+mn-cs"/>
              </a:rPr>
              <a:t>digitalno potrdilo o cepljenju </a:t>
            </a:r>
            <a:r>
              <a:rPr lang="sl-SI" sz="1200" kern="1200" dirty="0" smtClean="0">
                <a:solidFill>
                  <a:srgbClr val="000000"/>
                </a:solidFill>
                <a:effectLst/>
                <a:latin typeface="Times New Roman" panose="02020603050405020304" pitchFamily="18" charset="0"/>
                <a:ea typeface="+mn-ea"/>
                <a:cs typeface="+mn-cs"/>
              </a:rPr>
              <a:t>je bilo možno izpisati že </a:t>
            </a:r>
            <a:r>
              <a:rPr lang="sl-SI" sz="1200" b="1" kern="1200" dirty="0" smtClean="0">
                <a:solidFill>
                  <a:srgbClr val="000000"/>
                </a:solidFill>
                <a:effectLst/>
                <a:latin typeface="Times New Roman" panose="02020603050405020304" pitchFamily="18" charset="0"/>
                <a:ea typeface="+mn-ea"/>
                <a:cs typeface="+mn-cs"/>
              </a:rPr>
              <a:t>19. 3. 2021</a:t>
            </a:r>
            <a:r>
              <a:rPr lang="sl-SI" sz="1200" kern="1200" dirty="0" smtClean="0">
                <a:solidFill>
                  <a:srgbClr val="000000"/>
                </a:solidFill>
                <a:effectLst/>
                <a:latin typeface="Times New Roman" panose="02020603050405020304" pitchFamily="18" charset="0"/>
                <a:ea typeface="+mn-ea"/>
                <a:cs typeface="+mn-cs"/>
              </a:rPr>
              <a:t>!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kern="1200" dirty="0" smtClean="0">
                <a:solidFill>
                  <a:srgbClr val="000000"/>
                </a:solidFill>
                <a:effectLst/>
                <a:latin typeface="Times New Roman" panose="02020603050405020304" pitchFamily="18" charset="0"/>
                <a:ea typeface="+mn-ea"/>
                <a:cs typeface="+mn-cs"/>
              </a:rPr>
              <a:t>Evropsko digitalno covid potrdilo (</a:t>
            </a:r>
            <a:r>
              <a:rPr lang="sl-SI" sz="1200" u="sng" kern="1200" dirty="0" smtClean="0">
                <a:solidFill>
                  <a:srgbClr val="000000"/>
                </a:solidFill>
                <a:effectLst/>
                <a:latin typeface="Times New Roman" panose="02020603050405020304" pitchFamily="18" charset="0"/>
                <a:ea typeface="+mn-ea"/>
                <a:cs typeface="+mn-cs"/>
              </a:rPr>
              <a:t>EU DCP</a:t>
            </a:r>
            <a:r>
              <a:rPr lang="sl-SI" sz="1200" kern="1200" dirty="0" smtClean="0">
                <a:solidFill>
                  <a:srgbClr val="000000"/>
                </a:solidFill>
                <a:effectLst/>
                <a:latin typeface="Times New Roman" panose="02020603050405020304" pitchFamily="18" charset="0"/>
                <a:ea typeface="+mn-ea"/>
                <a:cs typeface="+mn-cs"/>
              </a:rPr>
              <a:t>) od </a:t>
            </a:r>
            <a:r>
              <a:rPr lang="sl-SI" sz="1200" b="1" kern="1200" dirty="0" smtClean="0">
                <a:solidFill>
                  <a:srgbClr val="000000"/>
                </a:solidFill>
                <a:effectLst/>
                <a:latin typeface="Times New Roman" panose="02020603050405020304" pitchFamily="18" charset="0"/>
                <a:ea typeface="+mn-ea"/>
                <a:cs typeface="+mn-cs"/>
              </a:rPr>
              <a:t>24. 6. 2021</a:t>
            </a:r>
            <a:r>
              <a:rPr lang="sl-SI" sz="1200" kern="1200" dirty="0" smtClean="0">
                <a:solidFill>
                  <a:srgbClr val="000000"/>
                </a:solidFill>
                <a:effectLst/>
                <a:latin typeface="Times New Roman" panose="02020603050405020304" pitchFamily="18" charset="0"/>
                <a:ea typeface="+mn-ea"/>
                <a:cs typeface="+mn-cs"/>
              </a:rPr>
              <a:t>.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kern="1200" dirty="0" smtClean="0">
                <a:solidFill>
                  <a:srgbClr val="000000"/>
                </a:solidFill>
                <a:effectLst/>
                <a:latin typeface="Times New Roman" panose="02020603050405020304" pitchFamily="18" charset="0"/>
                <a:ea typeface="+mn-ea"/>
                <a:cs typeface="+mn-cs"/>
              </a:rPr>
              <a:t>Od </a:t>
            </a:r>
            <a:r>
              <a:rPr lang="sl-SI" sz="1200" b="1" kern="1200" dirty="0" smtClean="0">
                <a:solidFill>
                  <a:srgbClr val="000000"/>
                </a:solidFill>
                <a:effectLst/>
                <a:latin typeface="Times New Roman" panose="02020603050405020304" pitchFamily="18" charset="0"/>
                <a:ea typeface="+mn-ea"/>
                <a:cs typeface="+mn-cs"/>
              </a:rPr>
              <a:t>13. 7. 2021 </a:t>
            </a:r>
            <a:r>
              <a:rPr lang="sl-SI" sz="1200" kern="1200" dirty="0" smtClean="0">
                <a:solidFill>
                  <a:srgbClr val="000000"/>
                </a:solidFill>
                <a:effectLst/>
                <a:latin typeface="Times New Roman" panose="02020603050405020304" pitchFamily="18" charset="0"/>
                <a:ea typeface="+mn-ea"/>
                <a:cs typeface="+mn-cs"/>
              </a:rPr>
              <a:t>je na voljo aplikacija zVEM tudi </a:t>
            </a:r>
            <a:r>
              <a:rPr lang="sl-SI" sz="1200" u="sng" kern="1200" dirty="0" smtClean="0">
                <a:solidFill>
                  <a:srgbClr val="000000"/>
                </a:solidFill>
                <a:effectLst/>
                <a:latin typeface="Times New Roman" panose="02020603050405020304" pitchFamily="18" charset="0"/>
                <a:ea typeface="+mn-ea"/>
                <a:cs typeface="+mn-cs"/>
              </a:rPr>
              <a:t>na mobilnih telefonih</a:t>
            </a:r>
            <a:r>
              <a:rPr lang="sl-SI" sz="1200" kern="1200" dirty="0" smtClean="0">
                <a:solidFill>
                  <a:srgbClr val="000000"/>
                </a:solidFill>
                <a:effectLst/>
                <a:latin typeface="Times New Roman" panose="02020603050405020304" pitchFamily="18" charset="0"/>
                <a:ea typeface="+mn-ea"/>
                <a:cs typeface="+mn-cs"/>
              </a:rPr>
              <a:t>.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kern="1200" dirty="0" smtClean="0">
                <a:solidFill>
                  <a:srgbClr val="000000"/>
                </a:solidFill>
                <a:effectLst/>
                <a:latin typeface="Times New Roman" panose="02020603050405020304" pitchFamily="18" charset="0"/>
                <a:ea typeface="+mn-ea"/>
                <a:cs typeface="+mn-cs"/>
              </a:rPr>
              <a:t>Aplikacijo za </a:t>
            </a:r>
            <a:r>
              <a:rPr lang="sl-SI" sz="1200" u="sng" kern="1200" dirty="0" smtClean="0">
                <a:solidFill>
                  <a:srgbClr val="000000"/>
                </a:solidFill>
                <a:effectLst/>
                <a:latin typeface="Times New Roman" panose="02020603050405020304" pitchFamily="18" charset="0"/>
                <a:ea typeface="+mn-ea"/>
                <a:cs typeface="+mn-cs"/>
              </a:rPr>
              <a:t>preverjanje EU DCP </a:t>
            </a:r>
            <a:r>
              <a:rPr lang="sl-SI" sz="1200" kern="1200" dirty="0" smtClean="0">
                <a:solidFill>
                  <a:srgbClr val="000000"/>
                </a:solidFill>
                <a:effectLst/>
                <a:latin typeface="Times New Roman" panose="02020603050405020304" pitchFamily="18" charset="0"/>
                <a:ea typeface="+mn-ea"/>
                <a:cs typeface="+mn-cs"/>
              </a:rPr>
              <a:t>si lahko uporabniki namestijo od </a:t>
            </a:r>
            <a:r>
              <a:rPr lang="sl-SI" sz="1200" b="1" kern="1200" dirty="0" smtClean="0">
                <a:solidFill>
                  <a:srgbClr val="000000"/>
                </a:solidFill>
                <a:effectLst/>
                <a:latin typeface="Times New Roman" panose="02020603050405020304" pitchFamily="18" charset="0"/>
                <a:ea typeface="+mn-ea"/>
                <a:cs typeface="+mn-cs"/>
              </a:rPr>
              <a:t>5. 8. 2021</a:t>
            </a:r>
            <a:r>
              <a:rPr lang="sl-SI" sz="1200" kern="1200" dirty="0" smtClean="0">
                <a:solidFill>
                  <a:srgbClr val="000000"/>
                </a:solidFill>
                <a:effectLst/>
                <a:latin typeface="Times New Roman" panose="02020603050405020304" pitchFamily="18" charset="0"/>
                <a:ea typeface="+mn-ea"/>
                <a:cs typeface="+mn-cs"/>
              </a:rPr>
              <a:t>. </a:t>
            </a:r>
          </a:p>
          <a:p>
            <a:endParaRPr lang="sl-SI" altLang="sl-SI" dirty="0" smtClean="0"/>
          </a:p>
        </p:txBody>
      </p:sp>
      <p:sp>
        <p:nvSpPr>
          <p:cNvPr id="9221"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211B1B2-2683-4B8E-8EBA-79B122A32D14}" type="slidenum">
              <a:rPr lang="sl-SI" altLang="sl-SI" sz="1400" smtClean="0">
                <a:cs typeface="Arial Unicode MS" panose="020B0604020202020204" charset="-128"/>
              </a:rPr>
              <a:pPr>
                <a:spcBef>
                  <a:spcPct val="0"/>
                </a:spcBef>
                <a:buSzPct val="45000"/>
                <a:buFont typeface="Wingdings" panose="05000000000000000000" pitchFamily="2" charset="2"/>
                <a:buNone/>
              </a:pPr>
              <a:t>11</a:t>
            </a:fld>
            <a:endParaRPr lang="sl-SI" altLang="sl-SI" sz="1400" smtClean="0">
              <a:cs typeface="Arial Unicode MS" panose="020B0604020202020204" charset="-128"/>
            </a:endParaRPr>
          </a:p>
        </p:txBody>
      </p:sp>
      <p:sp>
        <p:nvSpPr>
          <p:cNvPr id="9219"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9220"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9221"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extLst>
      <p:ext uri="{BB962C8B-B14F-4D97-AF65-F5344CB8AC3E}">
        <p14:creationId xmlns:p14="http://schemas.microsoft.com/office/powerpoint/2010/main" val="229824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2456044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dirty="0"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1963932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66038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kern="1200" dirty="0" smtClean="0">
                <a:solidFill>
                  <a:srgbClr val="000000"/>
                </a:solidFill>
                <a:effectLst/>
                <a:latin typeface="Times New Roman" panose="02020603050405020304" pitchFamily="18" charset="0"/>
                <a:ea typeface="+mn-ea"/>
                <a:cs typeface="+mn-cs"/>
              </a:rPr>
              <a:t>pospešena uporaba v začetku 2017</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kern="1200" dirty="0" smtClean="0">
                <a:solidFill>
                  <a:srgbClr val="000000"/>
                </a:solidFill>
                <a:effectLst/>
                <a:latin typeface="Times New Roman" panose="02020603050405020304" pitchFamily="18" charset="0"/>
                <a:ea typeface="+mn-ea"/>
                <a:cs typeface="+mn-cs"/>
              </a:rPr>
              <a:t>zelo velik skok v 2020 in</a:t>
            </a:r>
            <a:r>
              <a:rPr lang="sl-SI" sz="1200" kern="1200" baseline="0" dirty="0" smtClean="0">
                <a:solidFill>
                  <a:srgbClr val="000000"/>
                </a:solidFill>
                <a:effectLst/>
                <a:latin typeface="Times New Roman" panose="02020603050405020304" pitchFamily="18" charset="0"/>
                <a:ea typeface="+mn-ea"/>
                <a:cs typeface="+mn-cs"/>
              </a:rPr>
              <a:t> </a:t>
            </a:r>
            <a:r>
              <a:rPr lang="sl-SI" sz="1200" kern="1200" dirty="0" smtClean="0">
                <a:solidFill>
                  <a:srgbClr val="000000"/>
                </a:solidFill>
                <a:effectLst/>
                <a:latin typeface="Times New Roman" panose="02020603050405020304" pitchFamily="18" charset="0"/>
                <a:ea typeface="+mn-ea"/>
                <a:cs typeface="+mn-cs"/>
              </a:rPr>
              <a:t>2021 - izpis rezultatov testiranj in cepljenj proti covid-19 in EU DCP</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kern="1200" dirty="0" smtClean="0">
                <a:solidFill>
                  <a:srgbClr val="000000"/>
                </a:solidFill>
                <a:effectLst/>
                <a:latin typeface="Times New Roman" panose="02020603050405020304" pitchFamily="18" charset="0"/>
                <a:ea typeface="+mn-ea"/>
                <a:cs typeface="+mn-cs"/>
              </a:rPr>
              <a:t>Prvo </a:t>
            </a:r>
            <a:r>
              <a:rPr lang="sl-SI" sz="1200" u="sng" kern="1200" dirty="0" smtClean="0">
                <a:solidFill>
                  <a:srgbClr val="000000"/>
                </a:solidFill>
                <a:effectLst/>
                <a:latin typeface="Times New Roman" panose="02020603050405020304" pitchFamily="18" charset="0"/>
                <a:ea typeface="+mn-ea"/>
                <a:cs typeface="+mn-cs"/>
              </a:rPr>
              <a:t>digitalno potrdilo o cepljenju </a:t>
            </a:r>
            <a:r>
              <a:rPr lang="sl-SI" sz="1200" b="1" kern="1200" dirty="0" smtClean="0">
                <a:solidFill>
                  <a:srgbClr val="000000"/>
                </a:solidFill>
                <a:effectLst/>
                <a:latin typeface="Times New Roman" panose="02020603050405020304" pitchFamily="18" charset="0"/>
                <a:ea typeface="+mn-ea"/>
                <a:cs typeface="+mn-cs"/>
              </a:rPr>
              <a:t>19. 3. 2021</a:t>
            </a:r>
            <a:r>
              <a:rPr lang="sl-SI" sz="1200" kern="1200" dirty="0" smtClean="0">
                <a:solidFill>
                  <a:srgbClr val="000000"/>
                </a:solidFill>
                <a:effectLst/>
                <a:latin typeface="Times New Roman" panose="02020603050405020304" pitchFamily="18" charset="0"/>
                <a:ea typeface="+mn-ea"/>
                <a:cs typeface="+mn-cs"/>
              </a:rPr>
              <a:t>!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u="sng" kern="1200" dirty="0" smtClean="0">
                <a:solidFill>
                  <a:srgbClr val="000000"/>
                </a:solidFill>
                <a:effectLst/>
                <a:latin typeface="Times New Roman" panose="02020603050405020304" pitchFamily="18" charset="0"/>
                <a:ea typeface="+mn-ea"/>
                <a:cs typeface="+mn-cs"/>
              </a:rPr>
              <a:t>EU DCP</a:t>
            </a:r>
            <a:r>
              <a:rPr lang="sl-SI" sz="1200" kern="1200" dirty="0" smtClean="0">
                <a:solidFill>
                  <a:srgbClr val="000000"/>
                </a:solidFill>
                <a:effectLst/>
                <a:latin typeface="Times New Roman" panose="02020603050405020304" pitchFamily="18" charset="0"/>
                <a:ea typeface="+mn-ea"/>
                <a:cs typeface="+mn-cs"/>
              </a:rPr>
              <a:t> </a:t>
            </a:r>
            <a:r>
              <a:rPr lang="sl-SI" sz="1200" b="1" kern="1200" dirty="0" smtClean="0">
                <a:solidFill>
                  <a:srgbClr val="000000"/>
                </a:solidFill>
                <a:effectLst/>
                <a:latin typeface="Times New Roman" panose="02020603050405020304" pitchFamily="18" charset="0"/>
                <a:ea typeface="+mn-ea"/>
                <a:cs typeface="+mn-cs"/>
              </a:rPr>
              <a:t>24. 6. 2021</a:t>
            </a:r>
            <a:r>
              <a:rPr lang="sl-SI" sz="1200" kern="1200" dirty="0" smtClean="0">
                <a:solidFill>
                  <a:srgbClr val="000000"/>
                </a:solidFill>
                <a:effectLst/>
                <a:latin typeface="Times New Roman" panose="02020603050405020304" pitchFamily="18" charset="0"/>
                <a:ea typeface="+mn-ea"/>
                <a:cs typeface="+mn-cs"/>
              </a:rPr>
              <a:t>.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u="sng" kern="1200" dirty="0" smtClean="0">
                <a:solidFill>
                  <a:srgbClr val="000000"/>
                </a:solidFill>
                <a:effectLst/>
                <a:latin typeface="Times New Roman" panose="02020603050405020304" pitchFamily="18" charset="0"/>
                <a:ea typeface="+mn-ea"/>
                <a:cs typeface="+mn-cs"/>
              </a:rPr>
              <a:t>na mobilnih telefonih</a:t>
            </a:r>
            <a:r>
              <a:rPr lang="sl-SI" sz="1200" u="none" kern="1200" baseline="0" dirty="0" smtClean="0">
                <a:solidFill>
                  <a:srgbClr val="000000"/>
                </a:solidFill>
                <a:effectLst/>
                <a:latin typeface="Times New Roman" panose="02020603050405020304" pitchFamily="18" charset="0"/>
                <a:ea typeface="+mn-ea"/>
                <a:cs typeface="+mn-cs"/>
              </a:rPr>
              <a:t> </a:t>
            </a:r>
            <a:r>
              <a:rPr lang="sl-SI" sz="1200" b="1" kern="1200" dirty="0" smtClean="0">
                <a:solidFill>
                  <a:srgbClr val="000000"/>
                </a:solidFill>
                <a:effectLst/>
                <a:latin typeface="Times New Roman" panose="02020603050405020304" pitchFamily="18" charset="0"/>
                <a:ea typeface="+mn-ea"/>
                <a:cs typeface="+mn-cs"/>
              </a:rPr>
              <a:t>13. 7. 2021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u="sng" kern="1200" dirty="0" smtClean="0">
                <a:solidFill>
                  <a:srgbClr val="000000"/>
                </a:solidFill>
                <a:effectLst/>
                <a:latin typeface="Times New Roman" panose="02020603050405020304" pitchFamily="18" charset="0"/>
                <a:ea typeface="+mn-ea"/>
                <a:cs typeface="+mn-cs"/>
              </a:rPr>
              <a:t>preverjanje EU DCP </a:t>
            </a:r>
            <a:r>
              <a:rPr lang="sl-SI" sz="1200" kern="1200" dirty="0" smtClean="0">
                <a:solidFill>
                  <a:srgbClr val="000000"/>
                </a:solidFill>
                <a:effectLst/>
                <a:latin typeface="Times New Roman" panose="02020603050405020304" pitchFamily="18" charset="0"/>
                <a:ea typeface="+mn-ea"/>
                <a:cs typeface="+mn-cs"/>
              </a:rPr>
              <a:t> </a:t>
            </a:r>
            <a:r>
              <a:rPr lang="sl-SI" sz="1200" b="1" kern="1200" dirty="0" smtClean="0">
                <a:solidFill>
                  <a:srgbClr val="000000"/>
                </a:solidFill>
                <a:effectLst/>
                <a:latin typeface="Times New Roman" panose="02020603050405020304" pitchFamily="18" charset="0"/>
                <a:ea typeface="+mn-ea"/>
                <a:cs typeface="+mn-cs"/>
              </a:rPr>
              <a:t>5. 8. 2021</a:t>
            </a:r>
            <a:r>
              <a:rPr lang="sl-SI" sz="1200" kern="1200" dirty="0" smtClean="0">
                <a:solidFill>
                  <a:srgbClr val="000000"/>
                </a:solidFill>
                <a:effectLst/>
                <a:latin typeface="Times New Roman" panose="02020603050405020304" pitchFamily="18" charset="0"/>
                <a:ea typeface="+mn-ea"/>
                <a:cs typeface="+mn-cs"/>
              </a:rPr>
              <a:t>. </a:t>
            </a:r>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165360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dirty="0"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72045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3023412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18</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200" kern="1200" dirty="0" smtClean="0">
                <a:solidFill>
                  <a:srgbClr val="000000"/>
                </a:solidFill>
                <a:effectLst/>
                <a:latin typeface="Times New Roman" panose="02020603050405020304" pitchFamily="18" charset="0"/>
                <a:ea typeface="+mn-ea"/>
                <a:cs typeface="+mn-cs"/>
              </a:rPr>
              <a:t>ZZPPZ - Zakon o zbirkah podatkov s področja zdravstvenega </a:t>
            </a:r>
            <a:r>
              <a:rPr lang="sl-SI" sz="1200" kern="1200" dirty="0" smtClean="0">
                <a:solidFill>
                  <a:srgbClr val="000000"/>
                </a:solidFill>
                <a:effectLst/>
                <a:latin typeface="Times New Roman" panose="02020603050405020304" pitchFamily="18" charset="0"/>
                <a:ea typeface="+mn-ea"/>
                <a:cs typeface="+mn-cs"/>
              </a:rPr>
              <a:t>varstva</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dirty="0" smtClean="0"/>
              <a:t>Neomejen dostop imajo zgolj osebni zdravniki; specialisti pa na podlagi napotnice ali pacientove privolitve.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sl-SI" sz="1100" dirty="0" smtClean="0"/>
              <a:t>Vir: https://www.ezdrav.si/storitve/crpp/</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sl-SI" sz="1200" kern="1200" dirty="0" smtClean="0">
              <a:solidFill>
                <a:srgbClr val="000000"/>
              </a:solidFill>
              <a:effectLst/>
              <a:latin typeface="Times New Roman" panose="02020603050405020304" pitchFamily="18" charset="0"/>
              <a:ea typeface="+mn-ea"/>
              <a:cs typeface="+mn-cs"/>
            </a:endParaRPr>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2877300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109663" y="812800"/>
            <a:ext cx="5322887" cy="3992563"/>
          </a:xfrm>
        </p:spPr>
      </p:sp>
      <p:sp>
        <p:nvSpPr>
          <p:cNvPr id="3" name="Označba mesta opomb 2"/>
          <p:cNvSpPr>
            <a:spLocks noGrp="1"/>
          </p:cNvSpPr>
          <p:nvPr>
            <p:ph type="body" idx="1"/>
          </p:nvPr>
        </p:nvSpPr>
        <p:spPr/>
        <p:txBody>
          <a:bodyPr/>
          <a:lstStyle/>
          <a:p>
            <a:pPr marL="0" marR="0" indent="0" algn="l" defTabSz="922298"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pl-PL" b="1" dirty="0" smtClean="0"/>
              <a:t>Slika 6: Matrika pooblastil za dostop do dokumentacije </a:t>
            </a:r>
            <a:endParaRPr lang="sl-SI" dirty="0" smtClean="0"/>
          </a:p>
          <a:p>
            <a:pPr defTabSz="922298">
              <a:defRPr/>
            </a:pPr>
            <a:endParaRPr lang="pl-PL" dirty="0" smtClean="0"/>
          </a:p>
          <a:p>
            <a:pPr defTabSz="922298">
              <a:defRPr/>
            </a:pPr>
            <a:r>
              <a:rPr lang="pl-PL" dirty="0" smtClean="0"/>
              <a:t>Vir: Pooblastila zdravstvenih delavcev in drugih pooblaščenih oseb za obdelavo podatkov v Centralnem registru podatkov o pacientih: http://www.pisrs.si/Pis.web/npb/2021-01-2066-2016-01-2251-npb1-p1.pdf</a:t>
            </a:r>
          </a:p>
          <a:p>
            <a:endParaRPr lang="sl-SI" dirty="0"/>
          </a:p>
        </p:txBody>
      </p:sp>
      <p:sp>
        <p:nvSpPr>
          <p:cNvPr id="4" name="Označba mesta številke diapozitiva 3"/>
          <p:cNvSpPr>
            <a:spLocks noGrp="1"/>
          </p:cNvSpPr>
          <p:nvPr>
            <p:ph type="sldNum" sz="quarter" idx="10"/>
          </p:nvPr>
        </p:nvSpPr>
        <p:spPr/>
        <p:txBody>
          <a:bodyPr/>
          <a:lstStyle/>
          <a:p>
            <a:fld id="{102F4C4A-E8EA-4700-9958-2ABD7734E0CC}" type="slidenum">
              <a:rPr lang="sl-SI" smtClean="0"/>
              <a:t>19</a:t>
            </a:fld>
            <a:endParaRPr lang="sl-SI"/>
          </a:p>
        </p:txBody>
      </p:sp>
    </p:spTree>
    <p:extLst>
      <p:ext uri="{BB962C8B-B14F-4D97-AF65-F5344CB8AC3E}">
        <p14:creationId xmlns:p14="http://schemas.microsoft.com/office/powerpoint/2010/main" val="410610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1187EB4-810D-4ED9-99E4-845ACDFDC40E}" type="slidenum">
              <a:rPr lang="sl-SI" altLang="sl-SI" sz="1400" smtClean="0">
                <a:cs typeface="Arial Unicode MS" panose="020B0604020202020204" charset="-128"/>
              </a:rPr>
              <a:pPr>
                <a:spcBef>
                  <a:spcPct val="0"/>
                </a:spcBef>
                <a:buSzPct val="45000"/>
                <a:buFont typeface="Wingdings" panose="05000000000000000000" pitchFamily="2" charset="2"/>
                <a:buNone/>
              </a:pPr>
              <a:t>2</a:t>
            </a:fld>
            <a:endParaRPr lang="sl-SI" altLang="sl-SI" sz="1400" smtClean="0">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l-SI" sz="1200" i="1" kern="1200" dirty="0" err="1" smtClean="0">
                <a:solidFill>
                  <a:srgbClr val="000000"/>
                </a:solidFill>
                <a:effectLst/>
                <a:latin typeface="Times New Roman" panose="02020603050405020304" pitchFamily="18" charset="0"/>
                <a:ea typeface="+mn-ea"/>
                <a:cs typeface="+mn-cs"/>
              </a:rPr>
              <a:t>Digital</a:t>
            </a:r>
            <a:r>
              <a:rPr lang="sl-SI" sz="1200" i="1" kern="1200" dirty="0" smtClean="0">
                <a:solidFill>
                  <a:srgbClr val="000000"/>
                </a:solidFill>
                <a:effectLst/>
                <a:latin typeface="Times New Roman" panose="02020603050405020304" pitchFamily="18" charset="0"/>
                <a:ea typeface="+mn-ea"/>
                <a:cs typeface="+mn-cs"/>
              </a:rPr>
              <a:t> </a:t>
            </a:r>
            <a:r>
              <a:rPr lang="sl-SI" sz="1200" i="1" kern="1200" dirty="0" err="1" smtClean="0">
                <a:solidFill>
                  <a:srgbClr val="000000"/>
                </a:solidFill>
                <a:effectLst/>
                <a:latin typeface="Times New Roman" panose="02020603050405020304" pitchFamily="18" charset="0"/>
                <a:ea typeface="+mn-ea"/>
                <a:cs typeface="+mn-cs"/>
              </a:rPr>
              <a:t>Economy</a:t>
            </a:r>
            <a:r>
              <a:rPr lang="sl-SI" sz="1200" i="1" kern="1200" dirty="0" smtClean="0">
                <a:solidFill>
                  <a:srgbClr val="000000"/>
                </a:solidFill>
                <a:effectLst/>
                <a:latin typeface="Times New Roman" panose="02020603050405020304" pitchFamily="18" charset="0"/>
                <a:ea typeface="+mn-ea"/>
                <a:cs typeface="+mn-cs"/>
              </a:rPr>
              <a:t> </a:t>
            </a:r>
            <a:r>
              <a:rPr lang="sl-SI" sz="1200" i="1" kern="1200" dirty="0" err="1" smtClean="0">
                <a:solidFill>
                  <a:srgbClr val="000000"/>
                </a:solidFill>
                <a:effectLst/>
                <a:latin typeface="Times New Roman" panose="02020603050405020304" pitchFamily="18" charset="0"/>
                <a:ea typeface="+mn-ea"/>
                <a:cs typeface="+mn-cs"/>
              </a:rPr>
              <a:t>and</a:t>
            </a:r>
            <a:r>
              <a:rPr lang="sl-SI" sz="1200" i="1" kern="1200" dirty="0" smtClean="0">
                <a:solidFill>
                  <a:srgbClr val="000000"/>
                </a:solidFill>
                <a:effectLst/>
                <a:latin typeface="Times New Roman" panose="02020603050405020304" pitchFamily="18" charset="0"/>
                <a:ea typeface="+mn-ea"/>
                <a:cs typeface="+mn-cs"/>
              </a:rPr>
              <a:t> </a:t>
            </a:r>
            <a:r>
              <a:rPr lang="sl-SI" sz="1200" i="1" kern="1200" dirty="0" err="1" smtClean="0">
                <a:solidFill>
                  <a:srgbClr val="000000"/>
                </a:solidFill>
                <a:effectLst/>
                <a:latin typeface="Times New Roman" panose="02020603050405020304" pitchFamily="18" charset="0"/>
                <a:ea typeface="+mn-ea"/>
                <a:cs typeface="+mn-cs"/>
              </a:rPr>
              <a:t>Society</a:t>
            </a:r>
            <a:r>
              <a:rPr lang="sl-SI" sz="1200" i="1" kern="1200" dirty="0" smtClean="0">
                <a:solidFill>
                  <a:srgbClr val="000000"/>
                </a:solidFill>
                <a:effectLst/>
                <a:latin typeface="Times New Roman" panose="02020603050405020304" pitchFamily="18" charset="0"/>
                <a:ea typeface="+mn-ea"/>
                <a:cs typeface="+mn-cs"/>
              </a:rPr>
              <a:t> </a:t>
            </a:r>
            <a:r>
              <a:rPr lang="sl-SI" sz="1200" i="1" kern="1200" dirty="0" err="1" smtClean="0">
                <a:solidFill>
                  <a:srgbClr val="000000"/>
                </a:solidFill>
                <a:effectLst/>
                <a:latin typeface="Times New Roman" panose="02020603050405020304" pitchFamily="18" charset="0"/>
                <a:ea typeface="+mn-ea"/>
                <a:cs typeface="+mn-cs"/>
              </a:rPr>
              <a:t>Index</a:t>
            </a:r>
            <a:endParaRPr lang="sl-SI" altLang="sl-SI" dirty="0" smtClean="0"/>
          </a:p>
          <a:p>
            <a:r>
              <a:rPr lang="sl-SI" sz="1200" kern="1200" dirty="0" smtClean="0">
                <a:solidFill>
                  <a:srgbClr val="000000"/>
                </a:solidFill>
                <a:effectLst/>
                <a:latin typeface="Times New Roman" panose="02020603050405020304" pitchFamily="18" charset="0"/>
                <a:ea typeface="+mn-ea"/>
                <a:cs typeface="+mn-cs"/>
              </a:rPr>
              <a:t>Indeks digitalnega gospodarstva in družbe </a:t>
            </a:r>
          </a:p>
          <a:p>
            <a:endParaRPr lang="sl-SI" altLang="sl-SI" dirty="0"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1631978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3688364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z="1200" kern="1200" dirty="0">
              <a:solidFill>
                <a:srgbClr val="000000"/>
              </a:solidFill>
              <a:effectLst/>
              <a:latin typeface="Times New Roman" panose="02020603050405020304" pitchFamily="18" charset="0"/>
              <a:ea typeface="+mn-ea"/>
              <a:cs typeface="+mn-cs"/>
            </a:endParaRPr>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2399974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13515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9484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25</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2127929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1179689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3272888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3233334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29</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426746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1187EB4-810D-4ED9-99E4-845ACDFDC40E}" type="slidenum">
              <a:rPr lang="sl-SI" altLang="sl-SI" sz="1400" smtClean="0">
                <a:cs typeface="Arial Unicode MS" panose="020B0604020202020204" charset="-128"/>
              </a:rPr>
              <a:pPr>
                <a:spcBef>
                  <a:spcPct val="0"/>
                </a:spcBef>
                <a:buSzPct val="45000"/>
                <a:buFont typeface="Wingdings" panose="05000000000000000000" pitchFamily="2" charset="2"/>
                <a:buNone/>
              </a:pPr>
              <a:t>3</a:t>
            </a:fld>
            <a:endParaRPr lang="sl-SI" altLang="sl-SI" sz="1400" smtClean="0">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extLst>
      <p:ext uri="{BB962C8B-B14F-4D97-AF65-F5344CB8AC3E}">
        <p14:creationId xmlns:p14="http://schemas.microsoft.com/office/powerpoint/2010/main" val="1055671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1187EB4-810D-4ED9-99E4-845ACDFDC40E}"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sl-SI" altLang="sl-SI"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Unicode MS" panose="020B0604020202020204" charset="-128"/>
            </a:endParaRPr>
          </a:p>
        </p:txBody>
      </p:sp>
    </p:spTree>
    <p:extLst>
      <p:ext uri="{BB962C8B-B14F-4D97-AF65-F5344CB8AC3E}">
        <p14:creationId xmlns:p14="http://schemas.microsoft.com/office/powerpoint/2010/main" val="3362997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B2B24B4-7F93-4266-B45E-4AE34E95E560}" type="slidenum">
              <a:rPr lang="sl-SI" altLang="sl-SI" sz="1400" smtClean="0">
                <a:cs typeface="Arial Unicode MS" panose="020B0604020202020204" charset="-128"/>
              </a:rPr>
              <a:pPr>
                <a:spcBef>
                  <a:spcPct val="0"/>
                </a:spcBef>
                <a:buSzPct val="45000"/>
                <a:buFont typeface="Wingdings" panose="05000000000000000000" pitchFamily="2" charset="2"/>
                <a:buNone/>
              </a:pPr>
              <a:t>31</a:t>
            </a:fld>
            <a:endParaRPr lang="sl-SI" altLang="sl-SI" sz="1400" smtClean="0">
              <a:cs typeface="Arial Unicode MS" panose="020B0604020202020204" charset="-128"/>
            </a:endParaRPr>
          </a:p>
        </p:txBody>
      </p:sp>
      <p:sp>
        <p:nvSpPr>
          <p:cNvPr id="15363"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15364"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15365"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1187EB4-810D-4ED9-99E4-845ACDFDC40E}" type="slidenum">
              <a:rPr lang="sl-SI" altLang="sl-SI" sz="1400" smtClean="0">
                <a:cs typeface="Arial Unicode MS" panose="020B0604020202020204" charset="-128"/>
              </a:rPr>
              <a:pPr>
                <a:spcBef>
                  <a:spcPct val="0"/>
                </a:spcBef>
                <a:buSzPct val="45000"/>
                <a:buFont typeface="Wingdings" panose="05000000000000000000" pitchFamily="2" charset="2"/>
                <a:buNone/>
              </a:pPr>
              <a:t>4</a:t>
            </a:fld>
            <a:endParaRPr lang="sl-SI" altLang="sl-SI" sz="1400" smtClean="0">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l-SI" sz="1200" b="1" dirty="0" smtClean="0"/>
              <a:t>MJU, administrativni stroški </a:t>
            </a:r>
            <a:r>
              <a:rPr lang="sl-SI" sz="1200" dirty="0" smtClean="0"/>
              <a:t>iz leta v leto zmanjšujejo. </a:t>
            </a:r>
            <a:r>
              <a:rPr lang="sl-SI" sz="1200" b="1" dirty="0" smtClean="0"/>
              <a:t>Skupno ocenjeni prihranki </a:t>
            </a:r>
            <a:r>
              <a:rPr lang="sl-SI" sz="1200" dirty="0" smtClean="0"/>
              <a:t>na letni ravni</a:t>
            </a:r>
          </a:p>
          <a:p>
            <a:r>
              <a:rPr lang="sl-SI" sz="1200" dirty="0" smtClean="0"/>
              <a:t>2016 - 3,4 mio EUR </a:t>
            </a:r>
          </a:p>
          <a:p>
            <a:r>
              <a:rPr lang="sl-SI" sz="1200" dirty="0" smtClean="0"/>
              <a:t>2017 - 15,5 mio EUR </a:t>
            </a:r>
          </a:p>
          <a:p>
            <a:r>
              <a:rPr lang="sl-SI" sz="1200" dirty="0" smtClean="0"/>
              <a:t>2018 – pa že na 20,7 mio EUR </a:t>
            </a:r>
          </a:p>
          <a:p>
            <a:endParaRPr lang="sl-SI" sz="1200" dirty="0" smtClean="0"/>
          </a:p>
          <a:p>
            <a:r>
              <a:rPr lang="sl-SI" sz="1200" dirty="0" smtClean="0"/>
              <a:t>MJU: </a:t>
            </a:r>
            <a:r>
              <a:rPr lang="en-US" sz="1200" dirty="0" smtClean="0"/>
              <a:t>EVALVACIJA UKREPOV IZ ENOTNE ZBIRKE UKREPOV </a:t>
            </a:r>
          </a:p>
          <a:p>
            <a:r>
              <a:rPr lang="en-US" sz="1200" b="1" dirty="0" err="1" smtClean="0"/>
              <a:t>Vrednotenje</a:t>
            </a:r>
            <a:r>
              <a:rPr lang="en-US" sz="1200" b="1" dirty="0" smtClean="0"/>
              <a:t> </a:t>
            </a:r>
            <a:r>
              <a:rPr lang="en-US" sz="1200" b="1" dirty="0" err="1" smtClean="0"/>
              <a:t>učinkov</a:t>
            </a:r>
            <a:r>
              <a:rPr lang="en-US" sz="1200" b="1" dirty="0" smtClean="0"/>
              <a:t> </a:t>
            </a:r>
            <a:r>
              <a:rPr lang="en-US" sz="1200" b="1" dirty="0" err="1" smtClean="0"/>
              <a:t>implementacije</a:t>
            </a:r>
            <a:r>
              <a:rPr lang="en-US" sz="1200" b="1" dirty="0" smtClean="0"/>
              <a:t> </a:t>
            </a:r>
            <a:r>
              <a:rPr lang="en-US" sz="1200" b="1" dirty="0" err="1" smtClean="0"/>
              <a:t>projekta</a:t>
            </a:r>
            <a:r>
              <a:rPr lang="en-US" sz="1200" b="1" dirty="0" smtClean="0"/>
              <a:t> eZdravje:</a:t>
            </a:r>
            <a:r>
              <a:rPr lang="sl-SI" sz="1200" b="1" dirty="0" smtClean="0"/>
              <a:t> </a:t>
            </a:r>
            <a:r>
              <a:rPr lang="en-US" sz="1200" b="1" dirty="0" smtClean="0"/>
              <a:t>eRecept</a:t>
            </a:r>
            <a:r>
              <a:rPr lang="sl-SI" sz="1200" b="1" dirty="0" smtClean="0"/>
              <a:t>, </a:t>
            </a:r>
            <a:r>
              <a:rPr lang="en-US" sz="1200" b="1" dirty="0" smtClean="0"/>
              <a:t>eNaročanje </a:t>
            </a:r>
            <a:endParaRPr lang="sl-SI" sz="1200" b="1" dirty="0" smtClean="0"/>
          </a:p>
          <a:p>
            <a:pPr defTabSz="922447">
              <a:defRPr/>
            </a:pPr>
            <a:r>
              <a:rPr lang="en-US" sz="1200" i="1" dirty="0" smtClean="0"/>
              <a:t>https://www.stopbirokraciji.gov.si/novice/razbremenitve-z-uvedbo-elektronskih-resitev-erecept-in-enarocanje-1</a:t>
            </a:r>
          </a:p>
          <a:p>
            <a:endParaRPr lang="sl-SI" altLang="sl-SI" dirty="0"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extLst>
      <p:ext uri="{BB962C8B-B14F-4D97-AF65-F5344CB8AC3E}">
        <p14:creationId xmlns:p14="http://schemas.microsoft.com/office/powerpoint/2010/main" val="217595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1187EB4-810D-4ED9-99E4-845ACDFDC40E}" type="slidenum">
              <a:rPr lang="sl-SI" altLang="sl-SI" sz="1400" smtClean="0">
                <a:cs typeface="Arial Unicode MS" panose="020B0604020202020204" charset="-128"/>
              </a:rPr>
              <a:pPr>
                <a:spcBef>
                  <a:spcPct val="0"/>
                </a:spcBef>
                <a:buSzPct val="45000"/>
                <a:buFont typeface="Wingdings" panose="05000000000000000000" pitchFamily="2" charset="2"/>
                <a:buNone/>
              </a:pPr>
              <a:t>5</a:t>
            </a:fld>
            <a:endParaRPr lang="sl-SI" altLang="sl-SI" sz="1400" smtClean="0">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dirty="0"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extLst>
      <p:ext uri="{BB962C8B-B14F-4D97-AF65-F5344CB8AC3E}">
        <p14:creationId xmlns:p14="http://schemas.microsoft.com/office/powerpoint/2010/main" val="170517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1187EB4-810D-4ED9-99E4-845ACDFDC40E}" type="slidenum">
              <a:rPr lang="sl-SI" altLang="sl-SI" sz="1400" smtClean="0">
                <a:cs typeface="Arial Unicode MS" panose="020B0604020202020204" charset="-128"/>
              </a:rPr>
              <a:pPr>
                <a:spcBef>
                  <a:spcPct val="0"/>
                </a:spcBef>
                <a:buSzPct val="45000"/>
                <a:buFont typeface="Wingdings" panose="05000000000000000000" pitchFamily="2" charset="2"/>
                <a:buNone/>
              </a:pPr>
              <a:t>6</a:t>
            </a:fld>
            <a:endParaRPr lang="sl-SI" altLang="sl-SI" sz="1400" smtClean="0">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extLst>
      <p:ext uri="{BB962C8B-B14F-4D97-AF65-F5344CB8AC3E}">
        <p14:creationId xmlns:p14="http://schemas.microsoft.com/office/powerpoint/2010/main" val="65225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1187EB4-810D-4ED9-99E4-845ACDFDC40E}" type="slidenum">
              <a:rPr lang="sl-SI" altLang="sl-SI" sz="1400" smtClean="0">
                <a:cs typeface="Arial Unicode MS" panose="020B0604020202020204" charset="-128"/>
              </a:rPr>
              <a:pPr>
                <a:spcBef>
                  <a:spcPct val="0"/>
                </a:spcBef>
                <a:buSzPct val="45000"/>
                <a:buFont typeface="Wingdings" panose="05000000000000000000" pitchFamily="2" charset="2"/>
                <a:buNone/>
              </a:pPr>
              <a:t>7</a:t>
            </a:fld>
            <a:endParaRPr lang="sl-SI" altLang="sl-SI" sz="1400" smtClean="0">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extLst>
      <p:ext uri="{BB962C8B-B14F-4D97-AF65-F5344CB8AC3E}">
        <p14:creationId xmlns:p14="http://schemas.microsoft.com/office/powerpoint/2010/main" val="266406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1187EB4-810D-4ED9-99E4-845ACDFDC40E}" type="slidenum">
              <a:rPr lang="sl-SI" altLang="sl-SI" sz="1400" smtClean="0">
                <a:cs typeface="Arial Unicode MS" panose="020B0604020202020204" charset="-128"/>
              </a:rPr>
              <a:pPr>
                <a:spcBef>
                  <a:spcPct val="0"/>
                </a:spcBef>
                <a:buSzPct val="45000"/>
                <a:buFont typeface="Wingdings" panose="05000000000000000000" pitchFamily="2" charset="2"/>
                <a:buNone/>
              </a:pPr>
              <a:t>8</a:t>
            </a:fld>
            <a:endParaRPr lang="sl-SI" altLang="sl-SI" sz="1400" smtClean="0">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extLst>
      <p:ext uri="{BB962C8B-B14F-4D97-AF65-F5344CB8AC3E}">
        <p14:creationId xmlns:p14="http://schemas.microsoft.com/office/powerpoint/2010/main" val="95118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1187EB4-810D-4ED9-99E4-845ACDFDC40E}" type="slidenum">
              <a:rPr lang="sl-SI" altLang="sl-SI" sz="1400" smtClean="0">
                <a:cs typeface="Arial Unicode MS" panose="020B0604020202020204" charset="-128"/>
              </a:rPr>
              <a:pPr>
                <a:spcBef>
                  <a:spcPct val="0"/>
                </a:spcBef>
                <a:buSzPct val="45000"/>
                <a:buFont typeface="Wingdings" panose="05000000000000000000" pitchFamily="2" charset="2"/>
                <a:buNone/>
              </a:pPr>
              <a:t>9</a:t>
            </a:fld>
            <a:endParaRPr lang="sl-SI" altLang="sl-SI" sz="1400" smtClean="0">
              <a:cs typeface="Arial Unicode MS" panose="020B0604020202020204" charset="-128"/>
            </a:endParaRPr>
          </a:p>
        </p:txBody>
      </p:sp>
      <p:sp>
        <p:nvSpPr>
          <p:cNvPr id="7171"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l-SI" b="1" dirty="0" smtClean="0"/>
              <a:t>Pacient </a:t>
            </a:r>
            <a:r>
              <a:rPr lang="sl-SI" dirty="0" smtClean="0"/>
              <a:t>je bolnik ali drug uporabnik zdravstvenih storitev v odnosu do zdravstvenih delavcev in zdravstvenih sodelavcev oziroma izvajalcev zdravstvene dejavnosti ne glede na svoje zdravstveno stanje (</a:t>
            </a:r>
            <a:r>
              <a:rPr lang="sl-SI" sz="1200" dirty="0" smtClean="0"/>
              <a:t>Zakon o pacientovih pravicah,  </a:t>
            </a:r>
            <a:r>
              <a:rPr lang="sl-SI" dirty="0" err="1" smtClean="0"/>
              <a:t>ZPacP</a:t>
            </a:r>
            <a:r>
              <a:rPr lang="sl-SI" dirty="0" smtClean="0"/>
              <a:t>).</a:t>
            </a:r>
          </a:p>
          <a:p>
            <a:endParaRPr lang="sl-SI" dirty="0" smtClean="0"/>
          </a:p>
          <a:p>
            <a:r>
              <a:rPr lang="sl-SI" sz="1200" b="1" kern="1200" dirty="0" err="1" smtClean="0">
                <a:solidFill>
                  <a:srgbClr val="000000"/>
                </a:solidFill>
                <a:effectLst/>
                <a:latin typeface="Times New Roman" panose="02020603050405020304" pitchFamily="18" charset="0"/>
                <a:ea typeface="+mn-ea"/>
                <a:cs typeface="+mn-cs"/>
              </a:rPr>
              <a:t>eRCO</a:t>
            </a:r>
            <a:r>
              <a:rPr lang="sl-SI" sz="1200" b="1" kern="1200" dirty="0" smtClean="0">
                <a:solidFill>
                  <a:srgbClr val="000000"/>
                </a:solidFill>
                <a:effectLst/>
                <a:latin typeface="Times New Roman" panose="02020603050405020304" pitchFamily="18" charset="0"/>
                <a:ea typeface="+mn-ea"/>
                <a:cs typeface="+mn-cs"/>
              </a:rPr>
              <a:t> – neželeni učinki</a:t>
            </a:r>
          </a:p>
          <a:p>
            <a:r>
              <a:rPr lang="sl-SI" sz="1200" kern="1200" dirty="0" smtClean="0">
                <a:solidFill>
                  <a:srgbClr val="000000"/>
                </a:solidFill>
                <a:effectLst/>
                <a:latin typeface="Times New Roman" panose="02020603050405020304" pitchFamily="18" charset="0"/>
                <a:ea typeface="+mn-ea"/>
                <a:cs typeface="+mn-cs"/>
              </a:rPr>
              <a:t>Po Zakonu o zdravilih (</a:t>
            </a:r>
            <a:r>
              <a:rPr lang="sl-SI" sz="1200" kern="1200" dirty="0" err="1" smtClean="0">
                <a:solidFill>
                  <a:srgbClr val="000000"/>
                </a:solidFill>
                <a:effectLst/>
                <a:latin typeface="Times New Roman" panose="02020603050405020304" pitchFamily="18" charset="0"/>
                <a:ea typeface="+mn-ea"/>
                <a:cs typeface="+mn-cs"/>
              </a:rPr>
              <a:t>Ur.l</a:t>
            </a:r>
            <a:r>
              <a:rPr lang="sl-SI" sz="1200" kern="1200" dirty="0" smtClean="0">
                <a:solidFill>
                  <a:srgbClr val="000000"/>
                </a:solidFill>
                <a:effectLst/>
                <a:latin typeface="Times New Roman" panose="02020603050405020304" pitchFamily="18" charset="0"/>
                <a:ea typeface="+mn-ea"/>
                <a:cs typeface="+mn-cs"/>
              </a:rPr>
              <a:t>. RS, št 17/14) in Pravilniku o </a:t>
            </a:r>
            <a:r>
              <a:rPr lang="sl-SI" sz="1200" kern="1200" dirty="0" err="1" smtClean="0">
                <a:solidFill>
                  <a:srgbClr val="000000"/>
                </a:solidFill>
                <a:effectLst/>
                <a:latin typeface="Times New Roman" panose="02020603050405020304" pitchFamily="18" charset="0"/>
                <a:ea typeface="+mn-ea"/>
                <a:cs typeface="+mn-cs"/>
              </a:rPr>
              <a:t>farmakovigilanci</a:t>
            </a:r>
            <a:r>
              <a:rPr lang="sl-SI" sz="1200" kern="1200" dirty="0" smtClean="0">
                <a:solidFill>
                  <a:srgbClr val="000000"/>
                </a:solidFill>
                <a:effectLst/>
                <a:latin typeface="Times New Roman" panose="02020603050405020304" pitchFamily="18" charset="0"/>
                <a:ea typeface="+mn-ea"/>
                <a:cs typeface="+mn-cs"/>
              </a:rPr>
              <a:t> zdravil za uporabo v humani medicini (</a:t>
            </a:r>
            <a:r>
              <a:rPr lang="sl-SI" sz="1200" kern="1200" dirty="0" err="1" smtClean="0">
                <a:solidFill>
                  <a:srgbClr val="000000"/>
                </a:solidFill>
                <a:effectLst/>
                <a:latin typeface="Times New Roman" panose="02020603050405020304" pitchFamily="18" charset="0"/>
                <a:ea typeface="+mn-ea"/>
                <a:cs typeface="+mn-cs"/>
              </a:rPr>
              <a:t>Ur.l</a:t>
            </a:r>
            <a:r>
              <a:rPr lang="sl-SI" sz="1200" kern="1200" dirty="0" smtClean="0">
                <a:solidFill>
                  <a:srgbClr val="000000"/>
                </a:solidFill>
                <a:effectLst/>
                <a:latin typeface="Times New Roman" panose="02020603050405020304" pitchFamily="18" charset="0"/>
                <a:ea typeface="+mn-ea"/>
                <a:cs typeface="+mn-cs"/>
              </a:rPr>
              <a:t>. RS, št. 57/14, 27/17) je poročanje o domnevnih neželenih učinkih zdravil za zdravstvene delavce obvezno. Zdravniki, stomatologi, farmacevti in drugi zdravstveni delavci, ki pri svojem delu ugotovijo kakršnekoli neželene učinke zdravila ali sum nanje, so dolžni čimprej, najpozneje pa v 15 dneh od ugotovitve, o tem poročati (</a:t>
            </a:r>
            <a:r>
              <a:rPr lang="sl-SI" sz="1200" u="sng" kern="1200" dirty="0" smtClean="0">
                <a:solidFill>
                  <a:srgbClr val="000000"/>
                </a:solidFill>
                <a:effectLst/>
                <a:latin typeface="Times New Roman" panose="02020603050405020304" pitchFamily="18" charset="0"/>
                <a:ea typeface="+mn-ea"/>
                <a:cs typeface="+mn-cs"/>
                <a:hlinkClick r:id="rId3"/>
              </a:rPr>
              <a:t>https://www.nijz.si/sl/prijava-nezelenih-ucinkov-po-cepljenju</a:t>
            </a:r>
            <a:r>
              <a:rPr lang="sl-SI" sz="1200" kern="1200" dirty="0" smtClean="0">
                <a:solidFill>
                  <a:srgbClr val="000000"/>
                </a:solidFill>
                <a:effectLst/>
                <a:latin typeface="Times New Roman" panose="02020603050405020304" pitchFamily="18" charset="0"/>
                <a:ea typeface="+mn-ea"/>
                <a:cs typeface="+mn-cs"/>
              </a:rPr>
              <a:t>)</a:t>
            </a:r>
            <a:endParaRPr lang="sl-SI" altLang="sl-SI" dirty="0" smtClean="0"/>
          </a:p>
        </p:txBody>
      </p:sp>
      <p:sp>
        <p:nvSpPr>
          <p:cNvPr id="7173" name="Footer Placeholder 1"/>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smtClean="0">
              <a:cs typeface="Arial Unicode MS" panose="020B0604020202020204" charset="-128"/>
            </a:endParaRPr>
          </a:p>
        </p:txBody>
      </p:sp>
    </p:spTree>
    <p:extLst>
      <p:ext uri="{BB962C8B-B14F-4D97-AF65-F5344CB8AC3E}">
        <p14:creationId xmlns:p14="http://schemas.microsoft.com/office/powerpoint/2010/main" val="110039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sl-SI"/>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l-SI"/>
          </a:p>
        </p:txBody>
      </p:sp>
      <p:sp>
        <p:nvSpPr>
          <p:cNvPr id="4" name="Rectangle 3"/>
          <p:cNvSpPr>
            <a:spLocks noGrp="1" noChangeArrowheads="1"/>
          </p:cNvSpPr>
          <p:nvPr>
            <p:ph type="dt" idx="10"/>
          </p:nvPr>
        </p:nvSpPr>
        <p:spPr>
          <a:ln/>
        </p:spPr>
        <p:txBody>
          <a:bodyPr/>
          <a:lstStyle>
            <a:lvl1pPr>
              <a:defRPr/>
            </a:lvl1pPr>
          </a:lstStyle>
          <a:p>
            <a:pPr>
              <a:defRPr/>
            </a:pPr>
            <a:endParaRPr lang="sl-SI" altLang="sl-SI"/>
          </a:p>
        </p:txBody>
      </p:sp>
      <p:sp>
        <p:nvSpPr>
          <p:cNvPr id="5" name="Rectangle 4"/>
          <p:cNvSpPr>
            <a:spLocks noGrp="1" noChangeArrowheads="1"/>
          </p:cNvSpPr>
          <p:nvPr>
            <p:ph type="ftr" idx="11"/>
          </p:nvPr>
        </p:nvSpPr>
        <p:spPr>
          <a:ln/>
        </p:spPr>
        <p:txBody>
          <a:bodyPr/>
          <a:lstStyle>
            <a:lvl1pPr>
              <a:defRPr/>
            </a:lvl1pPr>
          </a:lstStyle>
          <a:p>
            <a:pPr>
              <a:defRPr/>
            </a:pPr>
            <a:endParaRPr lang="sl-SI" altLang="sl-SI"/>
          </a:p>
        </p:txBody>
      </p:sp>
      <p:sp>
        <p:nvSpPr>
          <p:cNvPr id="6" name="Rectangle 5"/>
          <p:cNvSpPr>
            <a:spLocks noGrp="1" noChangeArrowheads="1"/>
          </p:cNvSpPr>
          <p:nvPr>
            <p:ph type="sldNum" idx="12"/>
          </p:nvPr>
        </p:nvSpPr>
        <p:spPr>
          <a:ln/>
        </p:spPr>
        <p:txBody>
          <a:bodyPr/>
          <a:lstStyle>
            <a:lvl1pPr>
              <a:defRPr/>
            </a:lvl1pPr>
          </a:lstStyle>
          <a:p>
            <a:pPr>
              <a:defRPr/>
            </a:pPr>
            <a:fld id="{2C9B0D04-B228-48DF-80DB-807120387C76}" type="slidenum">
              <a:rPr lang="sl-SI" altLang="sl-SI"/>
              <a:pPr>
                <a:defRPr/>
              </a:pPr>
              <a:t>‹#›</a:t>
            </a:fld>
            <a:endParaRPr lang="sl-SI" altLang="sl-SI"/>
          </a:p>
        </p:txBody>
      </p:sp>
    </p:spTree>
    <p:extLst>
      <p:ext uri="{BB962C8B-B14F-4D97-AF65-F5344CB8AC3E}">
        <p14:creationId xmlns:p14="http://schemas.microsoft.com/office/powerpoint/2010/main" val="9246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3"/>
          <p:cNvSpPr>
            <a:spLocks noGrp="1" noChangeArrowheads="1"/>
          </p:cNvSpPr>
          <p:nvPr>
            <p:ph type="dt" idx="10"/>
          </p:nvPr>
        </p:nvSpPr>
        <p:spPr>
          <a:ln/>
        </p:spPr>
        <p:txBody>
          <a:bodyPr/>
          <a:lstStyle>
            <a:lvl1pPr>
              <a:defRPr/>
            </a:lvl1pPr>
          </a:lstStyle>
          <a:p>
            <a:pPr>
              <a:defRPr/>
            </a:pPr>
            <a:endParaRPr lang="sl-SI" altLang="sl-SI"/>
          </a:p>
        </p:txBody>
      </p:sp>
      <p:sp>
        <p:nvSpPr>
          <p:cNvPr id="5" name="Rectangle 4"/>
          <p:cNvSpPr>
            <a:spLocks noGrp="1" noChangeArrowheads="1"/>
          </p:cNvSpPr>
          <p:nvPr>
            <p:ph type="ftr" idx="11"/>
          </p:nvPr>
        </p:nvSpPr>
        <p:spPr>
          <a:ln/>
        </p:spPr>
        <p:txBody>
          <a:bodyPr/>
          <a:lstStyle>
            <a:lvl1pPr>
              <a:defRPr/>
            </a:lvl1pPr>
          </a:lstStyle>
          <a:p>
            <a:pPr>
              <a:defRPr/>
            </a:pPr>
            <a:endParaRPr lang="sl-SI" altLang="sl-SI"/>
          </a:p>
        </p:txBody>
      </p:sp>
      <p:sp>
        <p:nvSpPr>
          <p:cNvPr id="6" name="Rectangle 5"/>
          <p:cNvSpPr>
            <a:spLocks noGrp="1" noChangeArrowheads="1"/>
          </p:cNvSpPr>
          <p:nvPr>
            <p:ph type="sldNum" idx="12"/>
          </p:nvPr>
        </p:nvSpPr>
        <p:spPr>
          <a:ln/>
        </p:spPr>
        <p:txBody>
          <a:bodyPr/>
          <a:lstStyle>
            <a:lvl1pPr>
              <a:defRPr/>
            </a:lvl1pPr>
          </a:lstStyle>
          <a:p>
            <a:pPr>
              <a:defRPr/>
            </a:pPr>
            <a:fld id="{8BBEF952-340C-4938-AFA3-13FEECEDE9EB}" type="slidenum">
              <a:rPr lang="sl-SI" altLang="sl-SI"/>
              <a:pPr>
                <a:defRPr/>
              </a:pPr>
              <a:t>‹#›</a:t>
            </a:fld>
            <a:endParaRPr lang="sl-SI" altLang="sl-SI"/>
          </a:p>
        </p:txBody>
      </p:sp>
    </p:spTree>
    <p:extLst>
      <p:ext uri="{BB962C8B-B14F-4D97-AF65-F5344CB8AC3E}">
        <p14:creationId xmlns:p14="http://schemas.microsoft.com/office/powerpoint/2010/main" val="364921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3" y="301625"/>
            <a:ext cx="2263775" cy="644048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503238" y="301625"/>
            <a:ext cx="6638925" cy="6440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3"/>
          <p:cNvSpPr>
            <a:spLocks noGrp="1" noChangeArrowheads="1"/>
          </p:cNvSpPr>
          <p:nvPr>
            <p:ph type="dt" idx="10"/>
          </p:nvPr>
        </p:nvSpPr>
        <p:spPr>
          <a:ln/>
        </p:spPr>
        <p:txBody>
          <a:bodyPr/>
          <a:lstStyle>
            <a:lvl1pPr>
              <a:defRPr/>
            </a:lvl1pPr>
          </a:lstStyle>
          <a:p>
            <a:pPr>
              <a:defRPr/>
            </a:pPr>
            <a:endParaRPr lang="sl-SI" altLang="sl-SI"/>
          </a:p>
        </p:txBody>
      </p:sp>
      <p:sp>
        <p:nvSpPr>
          <p:cNvPr id="5" name="Rectangle 4"/>
          <p:cNvSpPr>
            <a:spLocks noGrp="1" noChangeArrowheads="1"/>
          </p:cNvSpPr>
          <p:nvPr>
            <p:ph type="ftr" idx="11"/>
          </p:nvPr>
        </p:nvSpPr>
        <p:spPr>
          <a:ln/>
        </p:spPr>
        <p:txBody>
          <a:bodyPr/>
          <a:lstStyle>
            <a:lvl1pPr>
              <a:defRPr/>
            </a:lvl1pPr>
          </a:lstStyle>
          <a:p>
            <a:pPr>
              <a:defRPr/>
            </a:pPr>
            <a:endParaRPr lang="sl-SI" altLang="sl-SI"/>
          </a:p>
        </p:txBody>
      </p:sp>
      <p:sp>
        <p:nvSpPr>
          <p:cNvPr id="6" name="Rectangle 5"/>
          <p:cNvSpPr>
            <a:spLocks noGrp="1" noChangeArrowheads="1"/>
          </p:cNvSpPr>
          <p:nvPr>
            <p:ph type="sldNum" idx="12"/>
          </p:nvPr>
        </p:nvSpPr>
        <p:spPr>
          <a:ln/>
        </p:spPr>
        <p:txBody>
          <a:bodyPr/>
          <a:lstStyle>
            <a:lvl1pPr>
              <a:defRPr/>
            </a:lvl1pPr>
          </a:lstStyle>
          <a:p>
            <a:pPr>
              <a:defRPr/>
            </a:pPr>
            <a:fld id="{0BD16735-756A-464C-B9CC-4292A78E8E41}" type="slidenum">
              <a:rPr lang="sl-SI" altLang="sl-SI"/>
              <a:pPr>
                <a:defRPr/>
              </a:pPr>
              <a:t>‹#›</a:t>
            </a:fld>
            <a:endParaRPr lang="sl-SI" altLang="sl-SI"/>
          </a:p>
        </p:txBody>
      </p:sp>
    </p:spTree>
    <p:extLst>
      <p:ext uri="{BB962C8B-B14F-4D97-AF65-F5344CB8AC3E}">
        <p14:creationId xmlns:p14="http://schemas.microsoft.com/office/powerpoint/2010/main" val="117624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3"/>
          <p:cNvSpPr>
            <a:spLocks noGrp="1" noChangeArrowheads="1"/>
          </p:cNvSpPr>
          <p:nvPr>
            <p:ph type="dt" idx="10"/>
          </p:nvPr>
        </p:nvSpPr>
        <p:spPr>
          <a:ln/>
        </p:spPr>
        <p:txBody>
          <a:bodyPr/>
          <a:lstStyle>
            <a:lvl1pPr>
              <a:defRPr/>
            </a:lvl1pPr>
          </a:lstStyle>
          <a:p>
            <a:pPr>
              <a:defRPr/>
            </a:pPr>
            <a:endParaRPr lang="sl-SI" altLang="sl-SI"/>
          </a:p>
        </p:txBody>
      </p:sp>
      <p:sp>
        <p:nvSpPr>
          <p:cNvPr id="5" name="Rectangle 4"/>
          <p:cNvSpPr>
            <a:spLocks noGrp="1" noChangeArrowheads="1"/>
          </p:cNvSpPr>
          <p:nvPr>
            <p:ph type="ftr" idx="11"/>
          </p:nvPr>
        </p:nvSpPr>
        <p:spPr>
          <a:ln/>
        </p:spPr>
        <p:txBody>
          <a:bodyPr/>
          <a:lstStyle>
            <a:lvl1pPr>
              <a:defRPr/>
            </a:lvl1pPr>
          </a:lstStyle>
          <a:p>
            <a:pPr>
              <a:defRPr/>
            </a:pPr>
            <a:endParaRPr lang="sl-SI" altLang="sl-SI"/>
          </a:p>
        </p:txBody>
      </p:sp>
      <p:sp>
        <p:nvSpPr>
          <p:cNvPr id="6" name="Rectangle 5"/>
          <p:cNvSpPr>
            <a:spLocks noGrp="1" noChangeArrowheads="1"/>
          </p:cNvSpPr>
          <p:nvPr>
            <p:ph type="sldNum" idx="12"/>
          </p:nvPr>
        </p:nvSpPr>
        <p:spPr>
          <a:ln/>
        </p:spPr>
        <p:txBody>
          <a:bodyPr/>
          <a:lstStyle>
            <a:lvl1pPr>
              <a:defRPr/>
            </a:lvl1pPr>
          </a:lstStyle>
          <a:p>
            <a:pPr>
              <a:defRPr/>
            </a:pPr>
            <a:fld id="{E58D2540-1B7E-4E54-9B6C-9F7021565B87}" type="slidenum">
              <a:rPr lang="sl-SI" altLang="sl-SI"/>
              <a:pPr>
                <a:defRPr/>
              </a:pPr>
              <a:t>‹#›</a:t>
            </a:fld>
            <a:endParaRPr lang="sl-SI" altLang="sl-SI"/>
          </a:p>
        </p:txBody>
      </p:sp>
    </p:spTree>
    <p:extLst>
      <p:ext uri="{BB962C8B-B14F-4D97-AF65-F5344CB8AC3E}">
        <p14:creationId xmlns:p14="http://schemas.microsoft.com/office/powerpoint/2010/main" val="264871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sl-SI"/>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sl-SI" altLang="sl-SI"/>
          </a:p>
        </p:txBody>
      </p:sp>
      <p:sp>
        <p:nvSpPr>
          <p:cNvPr id="5" name="Rectangle 4"/>
          <p:cNvSpPr>
            <a:spLocks noGrp="1" noChangeArrowheads="1"/>
          </p:cNvSpPr>
          <p:nvPr>
            <p:ph type="ftr" idx="11"/>
          </p:nvPr>
        </p:nvSpPr>
        <p:spPr>
          <a:ln/>
        </p:spPr>
        <p:txBody>
          <a:bodyPr/>
          <a:lstStyle>
            <a:lvl1pPr>
              <a:defRPr/>
            </a:lvl1pPr>
          </a:lstStyle>
          <a:p>
            <a:pPr>
              <a:defRPr/>
            </a:pPr>
            <a:endParaRPr lang="sl-SI" altLang="sl-SI"/>
          </a:p>
        </p:txBody>
      </p:sp>
      <p:sp>
        <p:nvSpPr>
          <p:cNvPr id="6" name="Rectangle 5"/>
          <p:cNvSpPr>
            <a:spLocks noGrp="1" noChangeArrowheads="1"/>
          </p:cNvSpPr>
          <p:nvPr>
            <p:ph type="sldNum" idx="12"/>
          </p:nvPr>
        </p:nvSpPr>
        <p:spPr>
          <a:ln/>
        </p:spPr>
        <p:txBody>
          <a:bodyPr/>
          <a:lstStyle>
            <a:lvl1pPr>
              <a:defRPr/>
            </a:lvl1pPr>
          </a:lstStyle>
          <a:p>
            <a:pPr>
              <a:defRPr/>
            </a:pPr>
            <a:fld id="{FC5C3404-429B-4FD6-A043-A738C258D7AC}" type="slidenum">
              <a:rPr lang="sl-SI" altLang="sl-SI"/>
              <a:pPr>
                <a:defRPr/>
              </a:pPr>
              <a:t>‹#›</a:t>
            </a:fld>
            <a:endParaRPr lang="sl-SI" altLang="sl-SI"/>
          </a:p>
        </p:txBody>
      </p:sp>
    </p:spTree>
    <p:extLst>
      <p:ext uri="{BB962C8B-B14F-4D97-AF65-F5344CB8AC3E}">
        <p14:creationId xmlns:p14="http://schemas.microsoft.com/office/powerpoint/2010/main" val="73645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503238" y="1768475"/>
            <a:ext cx="4451350"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5106988" y="1768475"/>
            <a:ext cx="4451350"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3"/>
          <p:cNvSpPr>
            <a:spLocks noGrp="1" noChangeArrowheads="1"/>
          </p:cNvSpPr>
          <p:nvPr>
            <p:ph type="dt" idx="10"/>
          </p:nvPr>
        </p:nvSpPr>
        <p:spPr>
          <a:ln/>
        </p:spPr>
        <p:txBody>
          <a:bodyPr/>
          <a:lstStyle>
            <a:lvl1pPr>
              <a:defRPr/>
            </a:lvl1pPr>
          </a:lstStyle>
          <a:p>
            <a:pPr>
              <a:defRPr/>
            </a:pPr>
            <a:endParaRPr lang="sl-SI" altLang="sl-SI"/>
          </a:p>
        </p:txBody>
      </p:sp>
      <p:sp>
        <p:nvSpPr>
          <p:cNvPr id="6" name="Rectangle 4"/>
          <p:cNvSpPr>
            <a:spLocks noGrp="1" noChangeArrowheads="1"/>
          </p:cNvSpPr>
          <p:nvPr>
            <p:ph type="ftr" idx="11"/>
          </p:nvPr>
        </p:nvSpPr>
        <p:spPr>
          <a:ln/>
        </p:spPr>
        <p:txBody>
          <a:bodyPr/>
          <a:lstStyle>
            <a:lvl1pPr>
              <a:defRPr/>
            </a:lvl1pPr>
          </a:lstStyle>
          <a:p>
            <a:pPr>
              <a:defRPr/>
            </a:pPr>
            <a:endParaRPr lang="sl-SI" altLang="sl-SI"/>
          </a:p>
        </p:txBody>
      </p:sp>
      <p:sp>
        <p:nvSpPr>
          <p:cNvPr id="7" name="Rectangle 5"/>
          <p:cNvSpPr>
            <a:spLocks noGrp="1" noChangeArrowheads="1"/>
          </p:cNvSpPr>
          <p:nvPr>
            <p:ph type="sldNum" idx="12"/>
          </p:nvPr>
        </p:nvSpPr>
        <p:spPr>
          <a:ln/>
        </p:spPr>
        <p:txBody>
          <a:bodyPr/>
          <a:lstStyle>
            <a:lvl1pPr>
              <a:defRPr/>
            </a:lvl1pPr>
          </a:lstStyle>
          <a:p>
            <a:pPr>
              <a:defRPr/>
            </a:pPr>
            <a:fld id="{17DB99E6-8278-4111-9AF0-1D1032DF2C8F}" type="slidenum">
              <a:rPr lang="sl-SI" altLang="sl-SI"/>
              <a:pPr>
                <a:defRPr/>
              </a:pPr>
              <a:t>‹#›</a:t>
            </a:fld>
            <a:endParaRPr lang="sl-SI" altLang="sl-SI"/>
          </a:p>
        </p:txBody>
      </p:sp>
    </p:spTree>
    <p:extLst>
      <p:ext uri="{BB962C8B-B14F-4D97-AF65-F5344CB8AC3E}">
        <p14:creationId xmlns:p14="http://schemas.microsoft.com/office/powerpoint/2010/main" val="27807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3"/>
          <p:cNvSpPr>
            <a:spLocks noGrp="1" noChangeArrowheads="1"/>
          </p:cNvSpPr>
          <p:nvPr>
            <p:ph type="dt" idx="10"/>
          </p:nvPr>
        </p:nvSpPr>
        <p:spPr>
          <a:ln/>
        </p:spPr>
        <p:txBody>
          <a:bodyPr/>
          <a:lstStyle>
            <a:lvl1pPr>
              <a:defRPr/>
            </a:lvl1pPr>
          </a:lstStyle>
          <a:p>
            <a:pPr>
              <a:defRPr/>
            </a:pPr>
            <a:endParaRPr lang="sl-SI" altLang="sl-SI"/>
          </a:p>
        </p:txBody>
      </p:sp>
      <p:sp>
        <p:nvSpPr>
          <p:cNvPr id="8" name="Rectangle 4"/>
          <p:cNvSpPr>
            <a:spLocks noGrp="1" noChangeArrowheads="1"/>
          </p:cNvSpPr>
          <p:nvPr>
            <p:ph type="ftr" idx="11"/>
          </p:nvPr>
        </p:nvSpPr>
        <p:spPr>
          <a:ln/>
        </p:spPr>
        <p:txBody>
          <a:bodyPr/>
          <a:lstStyle>
            <a:lvl1pPr>
              <a:defRPr/>
            </a:lvl1pPr>
          </a:lstStyle>
          <a:p>
            <a:pPr>
              <a:defRPr/>
            </a:pPr>
            <a:endParaRPr lang="sl-SI" altLang="sl-SI"/>
          </a:p>
        </p:txBody>
      </p:sp>
      <p:sp>
        <p:nvSpPr>
          <p:cNvPr id="9" name="Rectangle 5"/>
          <p:cNvSpPr>
            <a:spLocks noGrp="1" noChangeArrowheads="1"/>
          </p:cNvSpPr>
          <p:nvPr>
            <p:ph type="sldNum" idx="12"/>
          </p:nvPr>
        </p:nvSpPr>
        <p:spPr>
          <a:ln/>
        </p:spPr>
        <p:txBody>
          <a:bodyPr/>
          <a:lstStyle>
            <a:lvl1pPr>
              <a:defRPr/>
            </a:lvl1pPr>
          </a:lstStyle>
          <a:p>
            <a:pPr>
              <a:defRPr/>
            </a:pPr>
            <a:fld id="{FCA2ECE3-91B0-4B4A-9BAB-4C7750C9F49A}" type="slidenum">
              <a:rPr lang="sl-SI" altLang="sl-SI"/>
              <a:pPr>
                <a:defRPr/>
              </a:pPr>
              <a:t>‹#›</a:t>
            </a:fld>
            <a:endParaRPr lang="sl-SI" altLang="sl-SI"/>
          </a:p>
        </p:txBody>
      </p:sp>
    </p:spTree>
    <p:extLst>
      <p:ext uri="{BB962C8B-B14F-4D97-AF65-F5344CB8AC3E}">
        <p14:creationId xmlns:p14="http://schemas.microsoft.com/office/powerpoint/2010/main" val="254942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3"/>
          <p:cNvSpPr>
            <a:spLocks noGrp="1" noChangeArrowheads="1"/>
          </p:cNvSpPr>
          <p:nvPr>
            <p:ph type="dt" idx="10"/>
          </p:nvPr>
        </p:nvSpPr>
        <p:spPr>
          <a:ln/>
        </p:spPr>
        <p:txBody>
          <a:bodyPr/>
          <a:lstStyle>
            <a:lvl1pPr>
              <a:defRPr/>
            </a:lvl1pPr>
          </a:lstStyle>
          <a:p>
            <a:pPr>
              <a:defRPr/>
            </a:pPr>
            <a:endParaRPr lang="sl-SI" altLang="sl-SI"/>
          </a:p>
        </p:txBody>
      </p:sp>
      <p:sp>
        <p:nvSpPr>
          <p:cNvPr id="4" name="Rectangle 4"/>
          <p:cNvSpPr>
            <a:spLocks noGrp="1" noChangeArrowheads="1"/>
          </p:cNvSpPr>
          <p:nvPr>
            <p:ph type="ftr" idx="11"/>
          </p:nvPr>
        </p:nvSpPr>
        <p:spPr>
          <a:ln/>
        </p:spPr>
        <p:txBody>
          <a:bodyPr/>
          <a:lstStyle>
            <a:lvl1pPr>
              <a:defRPr/>
            </a:lvl1pPr>
          </a:lstStyle>
          <a:p>
            <a:pPr>
              <a:defRPr/>
            </a:pPr>
            <a:endParaRPr lang="sl-SI" altLang="sl-SI"/>
          </a:p>
        </p:txBody>
      </p:sp>
      <p:sp>
        <p:nvSpPr>
          <p:cNvPr id="5" name="Rectangle 5"/>
          <p:cNvSpPr>
            <a:spLocks noGrp="1" noChangeArrowheads="1"/>
          </p:cNvSpPr>
          <p:nvPr>
            <p:ph type="sldNum" idx="12"/>
          </p:nvPr>
        </p:nvSpPr>
        <p:spPr>
          <a:ln/>
        </p:spPr>
        <p:txBody>
          <a:bodyPr/>
          <a:lstStyle>
            <a:lvl1pPr>
              <a:defRPr/>
            </a:lvl1pPr>
          </a:lstStyle>
          <a:p>
            <a:pPr>
              <a:defRPr/>
            </a:pPr>
            <a:fld id="{19DEA5FA-415F-47C4-AF42-6CD9EB3848ED}" type="slidenum">
              <a:rPr lang="sl-SI" altLang="sl-SI"/>
              <a:pPr>
                <a:defRPr/>
              </a:pPr>
              <a:t>‹#›</a:t>
            </a:fld>
            <a:endParaRPr lang="sl-SI" altLang="sl-SI"/>
          </a:p>
        </p:txBody>
      </p:sp>
    </p:spTree>
    <p:extLst>
      <p:ext uri="{BB962C8B-B14F-4D97-AF65-F5344CB8AC3E}">
        <p14:creationId xmlns:p14="http://schemas.microsoft.com/office/powerpoint/2010/main" val="226573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sl-SI" altLang="sl-SI"/>
          </a:p>
        </p:txBody>
      </p:sp>
      <p:sp>
        <p:nvSpPr>
          <p:cNvPr id="3" name="Rectangle 4"/>
          <p:cNvSpPr>
            <a:spLocks noGrp="1" noChangeArrowheads="1"/>
          </p:cNvSpPr>
          <p:nvPr>
            <p:ph type="ftr" idx="11"/>
          </p:nvPr>
        </p:nvSpPr>
        <p:spPr>
          <a:ln/>
        </p:spPr>
        <p:txBody>
          <a:bodyPr/>
          <a:lstStyle>
            <a:lvl1pPr>
              <a:defRPr/>
            </a:lvl1pPr>
          </a:lstStyle>
          <a:p>
            <a:pPr>
              <a:defRPr/>
            </a:pPr>
            <a:endParaRPr lang="sl-SI" altLang="sl-SI"/>
          </a:p>
        </p:txBody>
      </p:sp>
      <p:sp>
        <p:nvSpPr>
          <p:cNvPr id="4" name="Rectangle 5"/>
          <p:cNvSpPr>
            <a:spLocks noGrp="1" noChangeArrowheads="1"/>
          </p:cNvSpPr>
          <p:nvPr>
            <p:ph type="sldNum" idx="12"/>
          </p:nvPr>
        </p:nvSpPr>
        <p:spPr>
          <a:ln/>
        </p:spPr>
        <p:txBody>
          <a:bodyPr/>
          <a:lstStyle>
            <a:lvl1pPr>
              <a:defRPr/>
            </a:lvl1pPr>
          </a:lstStyle>
          <a:p>
            <a:pPr>
              <a:defRPr/>
            </a:pPr>
            <a:fld id="{610D7C09-9AFF-4686-B8D6-3F973BA4DDDA}" type="slidenum">
              <a:rPr lang="sl-SI" altLang="sl-SI"/>
              <a:pPr>
                <a:defRPr/>
              </a:pPr>
              <a:t>‹#›</a:t>
            </a:fld>
            <a:endParaRPr lang="sl-SI" altLang="sl-SI"/>
          </a:p>
        </p:txBody>
      </p:sp>
    </p:spTree>
    <p:extLst>
      <p:ext uri="{BB962C8B-B14F-4D97-AF65-F5344CB8AC3E}">
        <p14:creationId xmlns:p14="http://schemas.microsoft.com/office/powerpoint/2010/main" val="32709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sl-SI"/>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sl-SI" altLang="sl-SI"/>
          </a:p>
        </p:txBody>
      </p:sp>
      <p:sp>
        <p:nvSpPr>
          <p:cNvPr id="6" name="Rectangle 4"/>
          <p:cNvSpPr>
            <a:spLocks noGrp="1" noChangeArrowheads="1"/>
          </p:cNvSpPr>
          <p:nvPr>
            <p:ph type="ftr" idx="11"/>
          </p:nvPr>
        </p:nvSpPr>
        <p:spPr>
          <a:ln/>
        </p:spPr>
        <p:txBody>
          <a:bodyPr/>
          <a:lstStyle>
            <a:lvl1pPr>
              <a:defRPr/>
            </a:lvl1pPr>
          </a:lstStyle>
          <a:p>
            <a:pPr>
              <a:defRPr/>
            </a:pPr>
            <a:endParaRPr lang="sl-SI" altLang="sl-SI"/>
          </a:p>
        </p:txBody>
      </p:sp>
      <p:sp>
        <p:nvSpPr>
          <p:cNvPr id="7" name="Rectangle 5"/>
          <p:cNvSpPr>
            <a:spLocks noGrp="1" noChangeArrowheads="1"/>
          </p:cNvSpPr>
          <p:nvPr>
            <p:ph type="sldNum" idx="12"/>
          </p:nvPr>
        </p:nvSpPr>
        <p:spPr>
          <a:ln/>
        </p:spPr>
        <p:txBody>
          <a:bodyPr/>
          <a:lstStyle>
            <a:lvl1pPr>
              <a:defRPr/>
            </a:lvl1pPr>
          </a:lstStyle>
          <a:p>
            <a:pPr>
              <a:defRPr/>
            </a:pPr>
            <a:fld id="{4AEFAE05-74B7-41EF-AA90-B17ACC9DE54A}" type="slidenum">
              <a:rPr lang="sl-SI" altLang="sl-SI"/>
              <a:pPr>
                <a:defRPr/>
              </a:pPr>
              <a:t>‹#›</a:t>
            </a:fld>
            <a:endParaRPr lang="sl-SI" altLang="sl-SI"/>
          </a:p>
        </p:txBody>
      </p:sp>
    </p:spTree>
    <p:extLst>
      <p:ext uri="{BB962C8B-B14F-4D97-AF65-F5344CB8AC3E}">
        <p14:creationId xmlns:p14="http://schemas.microsoft.com/office/powerpoint/2010/main" val="83093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sl-SI"/>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sl-SI" altLang="sl-SI"/>
          </a:p>
        </p:txBody>
      </p:sp>
      <p:sp>
        <p:nvSpPr>
          <p:cNvPr id="6" name="Rectangle 4"/>
          <p:cNvSpPr>
            <a:spLocks noGrp="1" noChangeArrowheads="1"/>
          </p:cNvSpPr>
          <p:nvPr>
            <p:ph type="ftr" idx="11"/>
          </p:nvPr>
        </p:nvSpPr>
        <p:spPr>
          <a:ln/>
        </p:spPr>
        <p:txBody>
          <a:bodyPr/>
          <a:lstStyle>
            <a:lvl1pPr>
              <a:defRPr/>
            </a:lvl1pPr>
          </a:lstStyle>
          <a:p>
            <a:pPr>
              <a:defRPr/>
            </a:pPr>
            <a:endParaRPr lang="sl-SI" altLang="sl-SI"/>
          </a:p>
        </p:txBody>
      </p:sp>
      <p:sp>
        <p:nvSpPr>
          <p:cNvPr id="7" name="Rectangle 5"/>
          <p:cNvSpPr>
            <a:spLocks noGrp="1" noChangeArrowheads="1"/>
          </p:cNvSpPr>
          <p:nvPr>
            <p:ph type="sldNum" idx="12"/>
          </p:nvPr>
        </p:nvSpPr>
        <p:spPr>
          <a:ln/>
        </p:spPr>
        <p:txBody>
          <a:bodyPr/>
          <a:lstStyle>
            <a:lvl1pPr>
              <a:defRPr/>
            </a:lvl1pPr>
          </a:lstStyle>
          <a:p>
            <a:pPr>
              <a:defRPr/>
            </a:pPr>
            <a:fld id="{FBBE5FFA-85B5-4980-8172-4723181C991C}" type="slidenum">
              <a:rPr lang="sl-SI" altLang="sl-SI"/>
              <a:pPr>
                <a:defRPr/>
              </a:pPr>
              <a:t>‹#›</a:t>
            </a:fld>
            <a:endParaRPr lang="sl-SI" altLang="sl-SI"/>
          </a:p>
        </p:txBody>
      </p:sp>
    </p:spTree>
    <p:extLst>
      <p:ext uri="{BB962C8B-B14F-4D97-AF65-F5344CB8AC3E}">
        <p14:creationId xmlns:p14="http://schemas.microsoft.com/office/powerpoint/2010/main" val="39435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5100" cy="124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sl-SI" smtClean="0"/>
              <a:t>Kliknite za urejanje oblike naslova</a:t>
            </a:r>
          </a:p>
        </p:txBody>
      </p:sp>
      <p:sp>
        <p:nvSpPr>
          <p:cNvPr id="1027" name="Rectangle 2"/>
          <p:cNvSpPr>
            <a:spLocks noGrp="1" noChangeArrowheads="1"/>
          </p:cNvSpPr>
          <p:nvPr>
            <p:ph type="body" idx="1"/>
          </p:nvPr>
        </p:nvSpPr>
        <p:spPr bwMode="auto">
          <a:xfrm>
            <a:off x="503238" y="1768475"/>
            <a:ext cx="9055100" cy="497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sl-SI" smtClean="0"/>
              <a:t>Kliknite za urejanje oblike orisa</a:t>
            </a:r>
          </a:p>
          <a:p>
            <a:pPr lvl="1"/>
            <a:r>
              <a:rPr lang="en-GB" altLang="sl-SI" smtClean="0"/>
              <a:t>Druga raven orisa</a:t>
            </a:r>
          </a:p>
          <a:p>
            <a:pPr lvl="2"/>
            <a:r>
              <a:rPr lang="en-GB" altLang="sl-SI" smtClean="0"/>
              <a:t>Tretja raven orisa</a:t>
            </a:r>
          </a:p>
          <a:p>
            <a:pPr lvl="3"/>
            <a:r>
              <a:rPr lang="en-GB" altLang="sl-SI" smtClean="0"/>
              <a:t>Četrta raven orisa</a:t>
            </a:r>
          </a:p>
          <a:p>
            <a:pPr lvl="4"/>
            <a:r>
              <a:rPr lang="en-GB" altLang="sl-SI" smtClean="0"/>
              <a:t>Peta raven orisa</a:t>
            </a:r>
          </a:p>
          <a:p>
            <a:pPr lvl="4"/>
            <a:r>
              <a:rPr lang="en-GB" altLang="sl-SI" smtClean="0"/>
              <a:t>Šesta raven orisa</a:t>
            </a:r>
          </a:p>
          <a:p>
            <a:pPr lvl="4"/>
            <a:r>
              <a:rPr lang="en-GB" altLang="sl-SI" smtClean="0"/>
              <a:t>Sedma raven orisa</a:t>
            </a:r>
          </a:p>
          <a:p>
            <a:pPr lvl="4"/>
            <a:r>
              <a:rPr lang="en-GB" altLang="sl-SI" smtClean="0"/>
              <a:t>Osma raven orisa</a:t>
            </a:r>
          </a:p>
          <a:p>
            <a:pPr lvl="4"/>
            <a:r>
              <a:rPr lang="en-GB" altLang="sl-SI" smtClean="0"/>
              <a:t>Deveta raven orisa</a:t>
            </a:r>
          </a:p>
        </p:txBody>
      </p:sp>
      <p:sp>
        <p:nvSpPr>
          <p:cNvPr id="2" name="Rectangle 3"/>
          <p:cNvSpPr>
            <a:spLocks noGrp="1" noChangeArrowheads="1"/>
          </p:cNvSpPr>
          <p:nvPr>
            <p:ph type="dt"/>
          </p:nvPr>
        </p:nvSpPr>
        <p:spPr bwMode="auto">
          <a:xfrm>
            <a:off x="503238" y="6886575"/>
            <a:ext cx="23320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sl-SI" altLang="sl-SI"/>
          </a:p>
        </p:txBody>
      </p:sp>
      <p:sp>
        <p:nvSpPr>
          <p:cNvPr id="1028" name="Rectangle 4"/>
          <p:cNvSpPr>
            <a:spLocks noGrp="1" noChangeArrowheads="1"/>
          </p:cNvSpPr>
          <p:nvPr>
            <p:ph type="ftr"/>
          </p:nvPr>
        </p:nvSpPr>
        <p:spPr bwMode="auto">
          <a:xfrm>
            <a:off x="3448050" y="6886575"/>
            <a:ext cx="31797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sl-SI" altLang="sl-SI"/>
          </a:p>
        </p:txBody>
      </p:sp>
      <p:sp>
        <p:nvSpPr>
          <p:cNvPr id="1029" name="Rectangle 5"/>
          <p:cNvSpPr>
            <a:spLocks noGrp="1" noChangeArrowheads="1"/>
          </p:cNvSpPr>
          <p:nvPr>
            <p:ph type="sldNum"/>
          </p:nvPr>
        </p:nvSpPr>
        <p:spPr bwMode="auto">
          <a:xfrm>
            <a:off x="7227888" y="6886575"/>
            <a:ext cx="23320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fld id="{1C5B417E-3DAC-481F-A091-7FFF18927584}" type="slidenum">
              <a:rPr lang="sl-SI" altLang="sl-SI"/>
              <a:pPr>
                <a:defRPr/>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2pPr>
      <a:lvl3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3pPr>
      <a:lvl4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4pPr>
      <a:lvl5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5pPr>
      <a:lvl6pPr marL="4572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6pPr>
      <a:lvl7pPr marL="9144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7pPr>
      <a:lvl8pPr marL="13716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8pPr>
      <a:lvl9pPr marL="18288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9pPr>
    </p:titleStyle>
    <p:bodyStyle>
      <a:lvl1pPr marL="417513" indent="-312738" algn="l" defTabSz="449263" rtl="0" eaLnBrk="0" fontAlgn="base" hangingPunct="0">
        <a:lnSpc>
          <a:spcPct val="93000"/>
        </a:lnSpc>
        <a:spcBef>
          <a:spcPct val="0"/>
        </a:spcBef>
        <a:spcAft>
          <a:spcPts val="1425"/>
        </a:spcAft>
        <a:buClr>
          <a:srgbClr val="000000"/>
        </a:buClr>
        <a:buSzPct val="45000"/>
        <a:buFont typeface="Wingdings" panose="05000000000000000000" pitchFamily="2" charset="2"/>
        <a:buChar char=""/>
        <a:defRPr sz="3200" kern="1200">
          <a:solidFill>
            <a:srgbClr val="000000"/>
          </a:solidFill>
          <a:latin typeface="+mn-lt"/>
          <a:ea typeface="+mn-ea"/>
          <a:cs typeface="+mn-cs"/>
        </a:defRPr>
      </a:lvl1pPr>
      <a:lvl2pPr marL="849313" indent="-282575" algn="l" defTabSz="449263" rtl="0" eaLnBrk="0" fontAlgn="base" hangingPunct="0">
        <a:lnSpc>
          <a:spcPct val="93000"/>
        </a:lnSpc>
        <a:spcBef>
          <a:spcPct val="0"/>
        </a:spcBef>
        <a:spcAft>
          <a:spcPts val="1138"/>
        </a:spcAft>
        <a:buClr>
          <a:srgbClr val="000000"/>
        </a:buClr>
        <a:buSzPct val="75000"/>
        <a:buFont typeface="Symbol" panose="05050102010706020507" pitchFamily="18" charset="2"/>
        <a:buChar char=""/>
        <a:defRPr sz="2800" kern="1200">
          <a:solidFill>
            <a:srgbClr val="000000"/>
          </a:solidFill>
          <a:latin typeface="+mn-lt"/>
          <a:ea typeface="+mn-ea"/>
          <a:cs typeface="+mn-cs"/>
        </a:defRPr>
      </a:lvl2pPr>
      <a:lvl3pPr marL="1281113" indent="-212725" algn="l" defTabSz="449263" rtl="0" eaLnBrk="0" fontAlgn="base" hangingPunct="0">
        <a:lnSpc>
          <a:spcPct val="93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n-ea"/>
          <a:cs typeface="+mn-cs"/>
        </a:defRPr>
      </a:lvl3pPr>
      <a:lvl4pPr marL="1712913" indent="-201613" algn="l" defTabSz="449263" rtl="0" eaLnBrk="0" fontAlgn="base" hangingPunct="0">
        <a:lnSpc>
          <a:spcPct val="93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n-ea"/>
          <a:cs typeface="+mn-cs"/>
        </a:defRPr>
      </a:lvl4pPr>
      <a:lvl5pPr marL="2144713" indent="-203200" algn="l" defTabSz="449263" rtl="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54000" y="5435600"/>
            <a:ext cx="9577388" cy="189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Bef>
                <a:spcPts val="888"/>
              </a:spcBef>
              <a:spcAft>
                <a:spcPct val="0"/>
              </a:spcAft>
              <a:buClr>
                <a:srgbClr val="17375E"/>
              </a:buClr>
              <a:buFont typeface="Tahoma" panose="020B0604030504040204" pitchFamily="34" charset="0"/>
              <a:buNone/>
            </a:pPr>
            <a:r>
              <a:rPr lang="sl-SI" altLang="sl-SI" sz="3400" b="1" dirty="0" smtClean="0">
                <a:solidFill>
                  <a:schemeClr val="bg1"/>
                </a:solidFill>
                <a:latin typeface="Calibri" panose="020F0502020204030204" pitchFamily="34" charset="0"/>
                <a:cs typeface="Calibri" panose="020F0502020204030204" pitchFamily="34" charset="0"/>
              </a:rPr>
              <a:t>Portal za paciente zVEM in</a:t>
            </a:r>
          </a:p>
          <a:p>
            <a:pPr algn="ctr" eaLnBrk="1" hangingPunct="1">
              <a:lnSpc>
                <a:spcPct val="100000"/>
              </a:lnSpc>
              <a:spcBef>
                <a:spcPts val="888"/>
              </a:spcBef>
              <a:spcAft>
                <a:spcPct val="0"/>
              </a:spcAft>
              <a:buClr>
                <a:srgbClr val="17375E"/>
              </a:buClr>
              <a:buFont typeface="Tahoma" panose="020B0604030504040204" pitchFamily="34" charset="0"/>
              <a:buNone/>
            </a:pPr>
            <a:r>
              <a:rPr lang="pl-PL" altLang="sl-SI" sz="3400" b="1" dirty="0" smtClean="0">
                <a:solidFill>
                  <a:schemeClr val="bg1"/>
                </a:solidFill>
                <a:latin typeface="Calibri" panose="020F0502020204030204" pitchFamily="34" charset="0"/>
                <a:cs typeface="Calibri" panose="020F0502020204030204" pitchFamily="34" charset="0"/>
              </a:rPr>
              <a:t>Centralni register podatkov o pacientu </a:t>
            </a:r>
            <a:endParaRPr lang="sl-SI" altLang="sl-SI" sz="3400" b="1" dirty="0" smtClean="0">
              <a:solidFill>
                <a:schemeClr val="bg1"/>
              </a:solidFill>
              <a:latin typeface="Calibri" panose="020F0502020204030204" pitchFamily="34" charset="0"/>
              <a:cs typeface="Calibri" panose="020F0502020204030204" pitchFamily="34" charset="0"/>
            </a:endParaRPr>
          </a:p>
          <a:p>
            <a:pPr algn="r" eaLnBrk="1" hangingPunct="1">
              <a:lnSpc>
                <a:spcPts val="4363"/>
              </a:lnSpc>
              <a:spcBef>
                <a:spcPts val="600"/>
              </a:spcBef>
              <a:spcAft>
                <a:spcPct val="0"/>
              </a:spcAft>
              <a:buClr>
                <a:srgbClr val="17375E"/>
              </a:buClr>
              <a:buFont typeface="Tahoma" panose="020B0604030504040204" pitchFamily="34" charset="0"/>
              <a:buNone/>
            </a:pPr>
            <a:endParaRPr lang="en-GB" altLang="sl-SI" sz="3300" b="1" dirty="0">
              <a:solidFill>
                <a:srgbClr val="FFD320"/>
              </a:solidFill>
              <a:cs typeface="Times New Roman" panose="02020603050405020304" pitchFamily="18" charset="0"/>
            </a:endParaRPr>
          </a:p>
        </p:txBody>
      </p:sp>
      <p:sp>
        <p:nvSpPr>
          <p:cNvPr id="4099" name="Rectangle 2"/>
          <p:cNvSpPr>
            <a:spLocks noChangeArrowheads="1"/>
          </p:cNvSpPr>
          <p:nvPr/>
        </p:nvSpPr>
        <p:spPr bwMode="auto">
          <a:xfrm>
            <a:off x="282574" y="6834208"/>
            <a:ext cx="7278018" cy="658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5pPr>
            <a:lvl6pPr marL="15224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6pPr>
            <a:lvl7pPr marL="19796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7pPr>
            <a:lvl8pPr marL="24368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8pPr>
            <a:lvl9pPr marL="28940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9pPr>
          </a:lstStyle>
          <a:p>
            <a:pPr eaLnBrk="1" hangingPunct="1">
              <a:lnSpc>
                <a:spcPts val="4363"/>
              </a:lnSpc>
              <a:spcBef>
                <a:spcPts val="600"/>
              </a:spcBef>
              <a:buClr>
                <a:srgbClr val="17375E"/>
              </a:buClr>
              <a:buSzPct val="45000"/>
              <a:buFont typeface="Tahoma" panose="020B0604030504040204" pitchFamily="34" charset="0"/>
              <a:buNone/>
            </a:pPr>
            <a:r>
              <a:rPr lang="en-GB" altLang="sl-SI" sz="2000" i="1" dirty="0" smtClean="0">
                <a:cs typeface="Tahoma" panose="020B0604030504040204" pitchFamily="34" charset="0"/>
              </a:rPr>
              <a:t>mag. Živa Rant, doc. dr. Dalibor Stanimirović,</a:t>
            </a:r>
            <a:r>
              <a:rPr lang="sl-SI" altLang="sl-SI" sz="2000" i="1" dirty="0" smtClean="0">
                <a:cs typeface="Tahoma" panose="020B0604030504040204" pitchFamily="34" charset="0"/>
              </a:rPr>
              <a:t> </a:t>
            </a:r>
            <a:r>
              <a:rPr lang="en-GB" altLang="sl-SI" sz="2000" i="1" dirty="0" smtClean="0">
                <a:cs typeface="Tahoma" panose="020B0604030504040204" pitchFamily="34" charset="0"/>
              </a:rPr>
              <a:t>Jure Janet</a:t>
            </a:r>
            <a:r>
              <a:rPr lang="sl-SI" altLang="sl-SI" sz="2000" i="1" dirty="0" smtClean="0">
                <a:cs typeface="Tahoma" panose="020B0604030504040204" pitchFamily="34" charset="0"/>
              </a:rPr>
              <a:t>, NIJZ</a:t>
            </a:r>
            <a:endParaRPr lang="en-GB" altLang="sl-SI" sz="2000" i="1" dirty="0" smtClean="0">
              <a:cs typeface="Tahoma" panose="020B0604030504040204" pitchFamily="34" charset="0"/>
            </a:endParaRPr>
          </a:p>
        </p:txBody>
      </p:sp>
      <p:sp>
        <p:nvSpPr>
          <p:cNvPr id="4100" name="Rectangle 3"/>
          <p:cNvSpPr>
            <a:spLocks noChangeArrowheads="1"/>
          </p:cNvSpPr>
          <p:nvPr/>
        </p:nvSpPr>
        <p:spPr bwMode="auto">
          <a:xfrm>
            <a:off x="6307138" y="6875463"/>
            <a:ext cx="3348037"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5pPr>
            <a:lvl6pPr marL="15224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6pPr>
            <a:lvl7pPr marL="19796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7pPr>
            <a:lvl8pPr marL="24368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8pPr>
            <a:lvl9pPr marL="28940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9pPr>
          </a:lstStyle>
          <a:p>
            <a:pPr algn="r" eaLnBrk="1" hangingPunct="1">
              <a:lnSpc>
                <a:spcPts val="4363"/>
              </a:lnSpc>
              <a:spcBef>
                <a:spcPts val="600"/>
              </a:spcBef>
              <a:buClr>
                <a:srgbClr val="17375E"/>
              </a:buClr>
              <a:buSzPct val="45000"/>
              <a:buFont typeface="Tahoma" panose="020B0604030504040204" pitchFamily="34" charset="0"/>
              <a:buNone/>
            </a:pPr>
            <a:r>
              <a:rPr lang="sl-SI" altLang="sl-SI" i="1" dirty="0" smtClean="0">
                <a:cs typeface="Tahoma" panose="020B0604030504040204" pitchFamily="34" charset="0"/>
              </a:rPr>
              <a:t>20</a:t>
            </a:r>
            <a:r>
              <a:rPr lang="en-GB" altLang="sl-SI" i="1" dirty="0" smtClean="0">
                <a:cs typeface="Tahoma" panose="020B0604030504040204" pitchFamily="34" charset="0"/>
              </a:rPr>
              <a:t>.</a:t>
            </a:r>
            <a:r>
              <a:rPr lang="sl-SI" altLang="sl-SI" i="1" dirty="0" smtClean="0">
                <a:cs typeface="Tahoma" panose="020B0604030504040204" pitchFamily="34" charset="0"/>
              </a:rPr>
              <a:t> 10</a:t>
            </a:r>
            <a:r>
              <a:rPr lang="en-GB" altLang="sl-SI" i="1" dirty="0" smtClean="0">
                <a:cs typeface="Tahoma" panose="020B0604030504040204" pitchFamily="34" charset="0"/>
              </a:rPr>
              <a:t>.</a:t>
            </a:r>
            <a:r>
              <a:rPr lang="sl-SI" altLang="sl-SI" i="1" dirty="0" smtClean="0">
                <a:cs typeface="Tahoma" panose="020B0604030504040204" pitchFamily="34" charset="0"/>
              </a:rPr>
              <a:t> </a:t>
            </a:r>
            <a:r>
              <a:rPr lang="en-GB" altLang="sl-SI" i="1" dirty="0" smtClean="0">
                <a:cs typeface="Tahoma" panose="020B0604030504040204" pitchFamily="34" charset="0"/>
              </a:rPr>
              <a:t>20</a:t>
            </a:r>
            <a:r>
              <a:rPr lang="sl-SI" altLang="sl-SI" i="1" dirty="0">
                <a:cs typeface="Tahoma" panose="020B0604030504040204" pitchFamily="34" charset="0"/>
              </a:rPr>
              <a:t>21</a:t>
            </a:r>
            <a:endParaRPr lang="en-GB" altLang="sl-SI" i="1" dirty="0">
              <a:cs typeface="Tahom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652B9A9E-4D1A-4160-8B81-0D0A46CC62B1}" type="slidenum">
              <a:rPr lang="sl-SI" altLang="sl-SI" sz="1400" smtClean="0">
                <a:latin typeface="Times New Roman" panose="02020603050405020304" pitchFamily="18" charset="0"/>
                <a:ea typeface="Arial Unicode MS" panose="020B0604020202020204" charset="-128"/>
              </a:rPr>
              <a:pPr>
                <a:lnSpc>
                  <a:spcPct val="95000"/>
                </a:lnSpc>
                <a:spcAft>
                  <a:spcPct val="0"/>
                </a:spcAft>
                <a:buFont typeface="Wingdings" panose="05000000000000000000" pitchFamily="2" charset="2"/>
                <a:buNone/>
              </a:pPr>
              <a:t>10</a:t>
            </a:fld>
            <a:endParaRPr lang="sl-SI" altLang="sl-SI" sz="1400" smtClean="0">
              <a:latin typeface="Times New Roman" panose="02020603050405020304" pitchFamily="18" charset="0"/>
              <a:ea typeface="Arial Unicode MS" panose="020B0604020202020204" charset="-128"/>
            </a:endParaRPr>
          </a:p>
        </p:txBody>
      </p:sp>
      <p:sp>
        <p:nvSpPr>
          <p:cNvPr id="8195"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vpogled v zdravstveno dokumentacijo</a:t>
            </a:r>
            <a:endParaRPr lang="en-GB" altLang="sl-SI" sz="3000" b="1" dirty="0">
              <a:solidFill>
                <a:srgbClr val="0070C0"/>
              </a:solidFill>
              <a:latin typeface="Calibri" panose="020F0502020204030204" pitchFamily="34" charset="0"/>
              <a:cs typeface="Calibri" panose="020F0502020204030204" pitchFamily="34" charset="0"/>
            </a:endParaRPr>
          </a:p>
        </p:txBody>
      </p:sp>
      <p:sp>
        <p:nvSpPr>
          <p:cNvPr id="8196"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7"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r>
              <a:rPr lang="sl-SI" sz="2200" dirty="0" smtClean="0"/>
              <a:t> izvidi,</a:t>
            </a:r>
          </a:p>
          <a:p>
            <a:r>
              <a:rPr lang="sl-SI" sz="2200" dirty="0" smtClean="0"/>
              <a:t> odpustna pisma iz bolnišnic,</a:t>
            </a:r>
          </a:p>
          <a:p>
            <a:r>
              <a:rPr lang="sl-SI" sz="2200" dirty="0" smtClean="0"/>
              <a:t> rezultati testov covid-19,</a:t>
            </a:r>
          </a:p>
          <a:p>
            <a:r>
              <a:rPr lang="sl-SI" sz="2200" dirty="0" smtClean="0"/>
              <a:t> EU </a:t>
            </a:r>
            <a:r>
              <a:rPr lang="sl-SI" sz="2200" dirty="0" smtClean="0"/>
              <a:t>DCP </a:t>
            </a:r>
            <a:r>
              <a:rPr lang="sl-SI" sz="2200" dirty="0" smtClean="0"/>
              <a:t>…</a:t>
            </a:r>
            <a:r>
              <a:rPr lang="sl-SI" sz="2200" dirty="0"/>
              <a:t>.</a:t>
            </a:r>
            <a:endParaRPr lang="sl-SI" sz="2200" dirty="0" smtClean="0"/>
          </a:p>
          <a:p>
            <a:endParaRPr lang="sl-SI" sz="2200" dirty="0" smtClean="0"/>
          </a:p>
          <a:p>
            <a:pPr>
              <a:buNone/>
            </a:pPr>
            <a:r>
              <a:rPr lang="sl-SI" sz="2200" dirty="0" smtClean="0"/>
              <a:t>Te dokumente vidijo tudi zdravniki v svojih IS</a:t>
            </a:r>
          </a:p>
          <a:p>
            <a:pPr marL="0" indent="0">
              <a:buNone/>
            </a:pPr>
            <a:r>
              <a:rPr lang="sl-SI" sz="2200" dirty="0" smtClean="0">
                <a:sym typeface="Symbol" panose="05050102010706020507" pitchFamily="18" charset="2"/>
              </a:rPr>
              <a:t>                                  </a:t>
            </a:r>
            <a:endParaRPr lang="sl-SI" sz="2200" dirty="0" smtClean="0"/>
          </a:p>
          <a:p>
            <a:pPr>
              <a:buNone/>
            </a:pPr>
            <a:r>
              <a:rPr lang="sl-SI" sz="2200" u="sng" dirty="0" smtClean="0"/>
              <a:t>pacientom ni več potrebno prenašati izvidov</a:t>
            </a:r>
            <a:r>
              <a:rPr lang="sl-SI" sz="2200" dirty="0" smtClean="0"/>
              <a:t>.</a:t>
            </a:r>
          </a:p>
          <a:p>
            <a:pPr eaLnBrk="1">
              <a:lnSpc>
                <a:spcPct val="140000"/>
              </a:lnSpc>
              <a:spcAft>
                <a:spcPct val="0"/>
              </a:spcAft>
              <a:buFont typeface="Wingdings" panose="05000000000000000000" pitchFamily="2" charset="2"/>
              <a:buNone/>
            </a:pPr>
            <a:endParaRPr lang="en-GB" altLang="sl-SI" sz="2200" dirty="0">
              <a:solidFill>
                <a:srgbClr val="4C4C4C"/>
              </a:solidFill>
            </a:endParaRPr>
          </a:p>
        </p:txBody>
      </p:sp>
      <p:pic>
        <p:nvPicPr>
          <p:cNvPr id="8" name="Označba mesta vseb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68504" y="1690688"/>
            <a:ext cx="3129205" cy="441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Slik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67" y="1048859"/>
            <a:ext cx="1892812" cy="88392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652B9A9E-4D1A-4160-8B81-0D0A46CC62B1}" type="slidenum">
              <a:rPr lang="sl-SI" altLang="sl-SI" sz="1400" smtClean="0">
                <a:latin typeface="Times New Roman" panose="02020603050405020304" pitchFamily="18" charset="0"/>
                <a:ea typeface="Arial Unicode MS" panose="020B0604020202020204" charset="-128"/>
              </a:rPr>
              <a:pPr>
                <a:lnSpc>
                  <a:spcPct val="95000"/>
                </a:lnSpc>
                <a:spcAft>
                  <a:spcPct val="0"/>
                </a:spcAft>
                <a:buFont typeface="Wingdings" panose="05000000000000000000" pitchFamily="2" charset="2"/>
                <a:buNone/>
              </a:pPr>
              <a:t>11</a:t>
            </a:fld>
            <a:endParaRPr lang="sl-SI" altLang="sl-SI" sz="1400" smtClean="0">
              <a:latin typeface="Times New Roman" panose="02020603050405020304" pitchFamily="18" charset="0"/>
              <a:ea typeface="Arial Unicode MS" panose="020B0604020202020204" charset="-128"/>
            </a:endParaRPr>
          </a:p>
        </p:txBody>
      </p:sp>
      <p:sp>
        <p:nvSpPr>
          <p:cNvPr id="8195"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pl-PL" altLang="sl-SI" sz="3000" b="1" dirty="0">
                <a:solidFill>
                  <a:srgbClr val="0070C0"/>
                </a:solidFill>
                <a:latin typeface="Calibri" panose="020F0502020204030204" pitchFamily="34" charset="0"/>
                <a:cs typeface="Calibri" panose="020F0502020204030204" pitchFamily="34" charset="0"/>
              </a:rPr>
              <a:t>p</a:t>
            </a:r>
            <a:r>
              <a:rPr lang="pl-PL" altLang="sl-SI" sz="3000" b="1" dirty="0" smtClean="0">
                <a:solidFill>
                  <a:srgbClr val="0070C0"/>
                </a:solidFill>
                <a:latin typeface="Calibri" panose="020F0502020204030204" pitchFamily="34" charset="0"/>
                <a:cs typeface="Calibri" panose="020F0502020204030204" pitchFamily="34" charset="0"/>
              </a:rPr>
              <a:t>ovzetek podatkov o pacientu - PPoP </a:t>
            </a:r>
            <a:endParaRPr lang="en-GB" altLang="sl-SI" sz="3000" b="1" dirty="0">
              <a:solidFill>
                <a:srgbClr val="0070C0"/>
              </a:solidFill>
              <a:latin typeface="Calibri" panose="020F0502020204030204" pitchFamily="34" charset="0"/>
              <a:cs typeface="Calibri" panose="020F0502020204030204" pitchFamily="34" charset="0"/>
            </a:endParaRPr>
          </a:p>
        </p:txBody>
      </p:sp>
      <p:sp>
        <p:nvSpPr>
          <p:cNvPr id="8196"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7"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r>
              <a:rPr lang="sl-SI" sz="2200" dirty="0" smtClean="0"/>
              <a:t> </a:t>
            </a:r>
            <a:r>
              <a:rPr lang="sl-SI" sz="2200" dirty="0" err="1" smtClean="0"/>
              <a:t>angl</a:t>
            </a:r>
            <a:r>
              <a:rPr lang="sl-SI" sz="2200" dirty="0" smtClean="0"/>
              <a:t>: </a:t>
            </a:r>
            <a:r>
              <a:rPr lang="sl-SI" sz="2200" dirty="0" err="1" smtClean="0"/>
              <a:t>Patient</a:t>
            </a:r>
            <a:r>
              <a:rPr lang="sl-SI" sz="2200" dirty="0" smtClean="0"/>
              <a:t> </a:t>
            </a:r>
            <a:r>
              <a:rPr lang="sl-SI" sz="2200" dirty="0" err="1" smtClean="0"/>
              <a:t>Summary</a:t>
            </a:r>
            <a:r>
              <a:rPr lang="sl-SI" sz="2200" dirty="0" smtClean="0"/>
              <a:t>;</a:t>
            </a:r>
          </a:p>
          <a:p>
            <a:r>
              <a:rPr lang="sl-SI" sz="2200" dirty="0" smtClean="0"/>
              <a:t> strukturiran zapis najpomembnejših zdravstvenih podatkov, potrebnih za kakovostno zdravstveno obravnavo;  </a:t>
            </a:r>
          </a:p>
          <a:p>
            <a:endParaRPr lang="en-GB" altLang="sl-SI" sz="2200" dirty="0">
              <a:solidFill>
                <a:srgbClr val="4C4C4C"/>
              </a:solidFill>
            </a:endParaRPr>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84" y="1062501"/>
            <a:ext cx="1892812" cy="883922"/>
          </a:xfrm>
          <a:prstGeom prst="rect">
            <a:avLst/>
          </a:prstGeom>
        </p:spPr>
      </p:pic>
      <p:pic>
        <p:nvPicPr>
          <p:cNvPr id="11" name="Označba mesta vsebine 3" descr="Obrezovanje zaslona "/>
          <p:cNvPicPr>
            <a:picLocks noChangeAspect="1"/>
          </p:cNvPicPr>
          <p:nvPr/>
        </p:nvPicPr>
        <p:blipFill rotWithShape="1">
          <a:blip r:embed="rId4">
            <a:extLst>
              <a:ext uri="{28A0092B-C50C-407E-A947-70E740481C1C}">
                <a14:useLocalDpi xmlns:a14="http://schemas.microsoft.com/office/drawing/2010/main" val="0"/>
              </a:ext>
            </a:extLst>
          </a:blip>
          <a:srcRect t="7712"/>
          <a:stretch/>
        </p:blipFill>
        <p:spPr bwMode="auto">
          <a:xfrm>
            <a:off x="604676" y="3142717"/>
            <a:ext cx="8691886" cy="409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8882127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7"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ctr" defTabSz="449263" rtl="0" eaLnBrk="1" fontAlgn="base" latinLnBrk="0" hangingPunct="1">
              <a:lnSpc>
                <a:spcPct val="100000"/>
              </a:lnSpc>
              <a:spcBef>
                <a:spcPct val="0"/>
              </a:spcBef>
              <a:spcAft>
                <a:spcPct val="0"/>
              </a:spcAft>
              <a:buClr>
                <a:srgbClr val="17375E"/>
              </a:buClr>
              <a:buSzPct val="45000"/>
              <a:buFont typeface="Tahoma" panose="020B060403050404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l-SI" altLang="sl-SI" sz="3000" b="1" i="0" u="none" strike="noStrike" kern="1200" cap="none" spc="0" normalizeH="0" baseline="0" noProof="0" dirty="0" smtClean="0">
                <a:ln>
                  <a:noFill/>
                </a:ln>
                <a:solidFill>
                  <a:srgbClr val="FFFFFF"/>
                </a:solidFill>
                <a:effectLst/>
                <a:uLnTx/>
                <a:uFillTx/>
                <a:latin typeface="Calibri" panose="020F0502020204030204" pitchFamily="34" charset="0"/>
                <a:ea typeface="MS Gothic" panose="020B0609070205080204" pitchFamily="49" charset="-128"/>
                <a:cs typeface="Calibri" panose="020F0502020204030204" pitchFamily="34" charset="0"/>
              </a:rPr>
              <a:t>.</a:t>
            </a:r>
            <a:endParaRPr kumimoji="0" lang="en-GB" altLang="sl-SI" sz="3000" b="1" i="0" u="none" strike="noStrike" kern="1200" cap="none" spc="0" normalizeH="0" baseline="0" noProof="0" dirty="0" smtClean="0">
              <a:ln>
                <a:noFill/>
              </a:ln>
              <a:solidFill>
                <a:srgbClr val="FFFFFF"/>
              </a:solidFill>
              <a:effectLst/>
              <a:uLnTx/>
              <a:uFillTx/>
              <a:latin typeface="Calibri" panose="020F0502020204030204" pitchFamily="34" charset="0"/>
              <a:ea typeface="MS Gothic" panose="020B0609070205080204" pitchFamily="49" charset="-128"/>
              <a:cs typeface="Calibri" panose="020F0502020204030204" pitchFamily="34" charset="0"/>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lvl="0">
              <a:buNone/>
            </a:pPr>
            <a:r>
              <a:rPr lang="sl-SI" sz="2400" b="1" dirty="0">
                <a:solidFill>
                  <a:srgbClr val="666666"/>
                </a:solidFill>
              </a:rPr>
              <a:t>Podatki o receptih</a:t>
            </a:r>
          </a:p>
          <a:p>
            <a:pPr lvl="0"/>
            <a:r>
              <a:rPr lang="sl-SI" sz="2400" dirty="0" smtClean="0"/>
              <a:t> predpisana </a:t>
            </a:r>
            <a:r>
              <a:rPr lang="sl-SI" sz="2400" dirty="0"/>
              <a:t>in </a:t>
            </a:r>
          </a:p>
          <a:p>
            <a:pPr lvl="0"/>
            <a:r>
              <a:rPr lang="sl-SI" sz="2400" dirty="0" smtClean="0"/>
              <a:t> izdana </a:t>
            </a:r>
            <a:r>
              <a:rPr lang="sl-SI" sz="2400" dirty="0"/>
              <a:t>zdravila na recept.</a:t>
            </a:r>
          </a:p>
          <a:p>
            <a:pPr lvl="0"/>
            <a:endParaRPr lang="sl-SI" sz="2400" dirty="0"/>
          </a:p>
          <a:p>
            <a:pPr>
              <a:buNone/>
            </a:pPr>
            <a:r>
              <a:rPr lang="sl-SI" sz="2400" b="1" dirty="0">
                <a:solidFill>
                  <a:srgbClr val="666666"/>
                </a:solidFill>
              </a:rPr>
              <a:t>Podatki o </a:t>
            </a:r>
            <a:r>
              <a:rPr lang="sl-SI" sz="2400" b="1" dirty="0" err="1">
                <a:solidFill>
                  <a:srgbClr val="666666"/>
                </a:solidFill>
              </a:rPr>
              <a:t>eNaročanju</a:t>
            </a:r>
            <a:endParaRPr lang="sl-SI" sz="2400" b="1" dirty="0">
              <a:solidFill>
                <a:srgbClr val="666666"/>
              </a:solidFill>
            </a:endParaRPr>
          </a:p>
          <a:p>
            <a:pPr lvl="0"/>
            <a:r>
              <a:rPr lang="sl-SI" sz="2400" dirty="0" smtClean="0"/>
              <a:t> pregled </a:t>
            </a:r>
            <a:r>
              <a:rPr lang="sl-SI" sz="2400" dirty="0"/>
              <a:t>napotnic,</a:t>
            </a:r>
          </a:p>
          <a:p>
            <a:pPr lvl="0"/>
            <a:r>
              <a:rPr lang="sl-SI" sz="2400" dirty="0" smtClean="0"/>
              <a:t> pregled </a:t>
            </a:r>
            <a:r>
              <a:rPr lang="sl-SI" sz="2400" dirty="0"/>
              <a:t>naročil,</a:t>
            </a:r>
          </a:p>
          <a:p>
            <a:pPr lvl="0"/>
            <a:r>
              <a:rPr lang="sl-SI" sz="2400" dirty="0" smtClean="0"/>
              <a:t> čakalne </a:t>
            </a:r>
            <a:r>
              <a:rPr lang="sl-SI" sz="2400" dirty="0"/>
              <a:t>dobe (prikaz podatkov, ki jih poročajo IZD).</a:t>
            </a:r>
          </a:p>
          <a:p>
            <a:pPr marL="0" marR="0" lvl="0" indent="0" algn="l" defTabSz="449263" rtl="0" eaLnBrk="1" fontAlgn="base" latinLnBrk="0" hangingPunct="0">
              <a:lnSpc>
                <a:spcPct val="140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sl-SI" sz="2400" b="0" i="0" u="none" strike="noStrike" kern="1200" cap="none" spc="0" normalizeH="0" baseline="0" noProof="0" dirty="0" smtClean="0">
              <a:ln>
                <a:noFill/>
              </a:ln>
              <a:solidFill>
                <a:srgbClr val="4C4C4C"/>
              </a:solidFill>
              <a:effectLst/>
              <a:uLnTx/>
              <a:uFillTx/>
            </a:endParaRPr>
          </a:p>
        </p:txBody>
      </p:sp>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152" y="1006791"/>
            <a:ext cx="1892812" cy="883922"/>
          </a:xfrm>
          <a:prstGeom prst="rect">
            <a:avLst/>
          </a:prstGeom>
        </p:spPr>
      </p:pic>
    </p:spTree>
    <p:extLst>
      <p:ext uri="{BB962C8B-B14F-4D97-AF65-F5344CB8AC3E}">
        <p14:creationId xmlns:p14="http://schemas.microsoft.com/office/powerpoint/2010/main" val="14937849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lvl="0">
              <a:buNone/>
            </a:pPr>
            <a:endParaRPr lang="sl-SI" sz="2400" b="1" dirty="0" smtClean="0">
              <a:solidFill>
                <a:srgbClr val="666666"/>
              </a:solidFill>
            </a:endParaRPr>
          </a:p>
          <a:p>
            <a:r>
              <a:rPr lang="sl-SI" sz="2400" dirty="0" smtClean="0"/>
              <a:t> za izvajalce zdravstvene dejavnosti,</a:t>
            </a:r>
          </a:p>
          <a:p>
            <a:r>
              <a:rPr lang="sl-SI" sz="2400" dirty="0" smtClean="0"/>
              <a:t> omogoča zajem podatkov in njihovo obdelavo, </a:t>
            </a:r>
          </a:p>
          <a:p>
            <a:r>
              <a:rPr lang="sl-SI" sz="2400" dirty="0" smtClean="0"/>
              <a:t> oddaja poročil, ki jih morajo pošiljati IZD,</a:t>
            </a:r>
          </a:p>
          <a:p>
            <a:r>
              <a:rPr lang="sl-SI" sz="2400" dirty="0" smtClean="0"/>
              <a:t> za IZD, ki za to ne uporabljajo svojega IS.</a:t>
            </a:r>
            <a:endParaRPr lang="en-US" sz="2400" dirty="0" smtClean="0"/>
          </a:p>
          <a:p>
            <a:pPr marL="0" marR="0" lvl="0" indent="0" algn="l" defTabSz="449263" rtl="0" eaLnBrk="1" fontAlgn="base" latinLnBrk="0" hangingPunct="0">
              <a:lnSpc>
                <a:spcPct val="140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sl-SI" sz="2400" b="0" i="0" u="none" strike="noStrike" kern="1200" cap="none" spc="0" normalizeH="0" baseline="0" noProof="0" dirty="0" smtClean="0">
              <a:ln>
                <a:noFill/>
              </a:ln>
              <a:solidFill>
                <a:srgbClr val="4C4C4C"/>
              </a:solidFill>
              <a:effectLst/>
              <a:uLnTx/>
              <a:uFillTx/>
            </a:endParaRP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zVEM plus</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3974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r>
              <a:rPr lang="sl-SI" sz="2400" dirty="0" smtClean="0"/>
              <a:t> izdajanje EU DCP (npr. za lekarne),</a:t>
            </a:r>
          </a:p>
          <a:p>
            <a:r>
              <a:rPr lang="sl-SI" sz="2400" dirty="0" smtClean="0"/>
              <a:t> naročanje oseb na cepljenje protu covid-19,</a:t>
            </a:r>
          </a:p>
          <a:p>
            <a:r>
              <a:rPr lang="sl-SI" sz="2400" dirty="0" smtClean="0"/>
              <a:t> pregledovati čakalne sezname na cepljenje,</a:t>
            </a:r>
          </a:p>
          <a:p>
            <a:r>
              <a:rPr lang="sl-SI" sz="2400" dirty="0" smtClean="0"/>
              <a:t> vnašati rezultate covid-19 testov v CRPP,</a:t>
            </a:r>
          </a:p>
          <a:p>
            <a:r>
              <a:rPr lang="sl-SI" sz="2400" dirty="0" smtClean="0"/>
              <a:t> pregledovati sezname testiranih na covid-19,</a:t>
            </a:r>
          </a:p>
          <a:p>
            <a:r>
              <a:rPr lang="sl-SI" sz="2400" dirty="0" smtClean="0"/>
              <a:t> izvajati poizvedbe o osebah v RPPE,</a:t>
            </a:r>
          </a:p>
          <a:p>
            <a:r>
              <a:rPr lang="sl-SI" sz="2400" dirty="0" smtClean="0"/>
              <a:t> pregledovanje umrlih po obdobju,</a:t>
            </a:r>
          </a:p>
          <a:p>
            <a:r>
              <a:rPr lang="sl-SI" sz="2400" dirty="0" smtClean="0"/>
              <a:t> oddajati in preklicati dokumente v CRPP,</a:t>
            </a:r>
          </a:p>
          <a:p>
            <a:r>
              <a:rPr lang="sl-SI" sz="2400" dirty="0" smtClean="0"/>
              <a:t> izvajati kontrolne poizvedbe v CRPP.</a:t>
            </a:r>
          </a:p>
          <a:p>
            <a:pPr marL="0" marR="0" lvl="0" indent="0" algn="l" defTabSz="449263" rtl="0" eaLnBrk="1" fontAlgn="base" latinLnBrk="0" hangingPunct="0">
              <a:lnSpc>
                <a:spcPct val="140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sl-SI" sz="2400" b="0" i="0" u="none" strike="noStrike" kern="1200" cap="none" spc="0" normalizeH="0" baseline="0" noProof="0" dirty="0" smtClean="0">
              <a:ln>
                <a:noFill/>
              </a:ln>
              <a:solidFill>
                <a:srgbClr val="4C4C4C"/>
              </a:solidFill>
              <a:effectLst/>
              <a:uLnTx/>
              <a:uFillTx/>
            </a:endParaRP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zVEM plus omogoča</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05228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433388" y="1819275"/>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l" defTabSz="449263" rtl="0" eaLnBrk="1" fontAlgn="base" latinLnBrk="0" hangingPunct="0">
              <a:lnSpc>
                <a:spcPct val="140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sl-SI" sz="1400" b="0" i="0" u="none" strike="noStrike" kern="1200" cap="none" spc="0" normalizeH="0" baseline="0" noProof="0" dirty="0" smtClean="0">
              <a:ln>
                <a:noFill/>
              </a:ln>
              <a:solidFill>
                <a:srgbClr val="4C4C4C"/>
              </a:solidFill>
              <a:effectLst/>
              <a:uLnTx/>
              <a:uFillTx/>
              <a:latin typeface="Arial" panose="020B0604020202020204" pitchFamily="34" charset="0"/>
              <a:ea typeface="MS Gothic" panose="020B0609070205080204" pitchFamily="49" charset="-128"/>
              <a:cs typeface="+mn-cs"/>
            </a:endParaRP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Podatki o uporabi zVEM</a:t>
            </a:r>
            <a:endParaRPr lang="en-GB" altLang="sl-SI" sz="3000" b="1" dirty="0">
              <a:solidFill>
                <a:srgbClr val="0070C0"/>
              </a:solidFill>
              <a:latin typeface="Calibri" panose="020F0502020204030204" pitchFamily="34" charset="0"/>
              <a:cs typeface="Calibri" panose="020F0502020204030204" pitchFamily="34" charset="0"/>
            </a:endParaRPr>
          </a:p>
        </p:txBody>
      </p:sp>
      <p:pic>
        <p:nvPicPr>
          <p:cNvPr id="10" name="Označba mesta vsebine 4"/>
          <p:cNvPicPr>
            <a:picLocks noChangeAspect="1"/>
          </p:cNvPicPr>
          <p:nvPr/>
        </p:nvPicPr>
        <p:blipFill>
          <a:blip r:embed="rId3"/>
          <a:stretch>
            <a:fillRect/>
          </a:stretch>
        </p:blipFill>
        <p:spPr>
          <a:xfrm>
            <a:off x="446061" y="1690687"/>
            <a:ext cx="8986864" cy="4939649"/>
          </a:xfrm>
          <a:prstGeom prst="rect">
            <a:avLst/>
          </a:prstGeom>
        </p:spPr>
      </p:pic>
    </p:spTree>
    <p:extLst>
      <p:ext uri="{BB962C8B-B14F-4D97-AF65-F5344CB8AC3E}">
        <p14:creationId xmlns:p14="http://schemas.microsoft.com/office/powerpoint/2010/main" val="20327291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420602" y="1865312"/>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l" defTabSz="449263" rtl="0" eaLnBrk="1" fontAlgn="base" latinLnBrk="0" hangingPunct="0">
              <a:lnSpc>
                <a:spcPct val="140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sl-SI" sz="1400" b="0" i="0" u="none" strike="noStrike" kern="1200" cap="none" spc="0" normalizeH="0" baseline="0" noProof="0" dirty="0" smtClean="0">
              <a:ln>
                <a:noFill/>
              </a:ln>
              <a:solidFill>
                <a:srgbClr val="4C4C4C"/>
              </a:solidFill>
              <a:effectLst/>
              <a:uLnTx/>
              <a:uFillTx/>
              <a:latin typeface="Arial" panose="020B0604020202020204" pitchFamily="34" charset="0"/>
              <a:ea typeface="MS Gothic" panose="020B0609070205080204" pitchFamily="49" charset="-128"/>
              <a:cs typeface="+mn-cs"/>
            </a:endParaRP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Podatki </a:t>
            </a:r>
            <a:r>
              <a:rPr lang="sl-SI" altLang="sl-SI" sz="3000" b="1" dirty="0">
                <a:solidFill>
                  <a:srgbClr val="0070C0"/>
                </a:solidFill>
                <a:latin typeface="Calibri" panose="020F0502020204030204" pitchFamily="34" charset="0"/>
                <a:cs typeface="Calibri" panose="020F0502020204030204" pitchFamily="34" charset="0"/>
              </a:rPr>
              <a:t>o uporabi </a:t>
            </a:r>
            <a:r>
              <a:rPr lang="sl-SI" altLang="sl-SI" sz="3000" b="1" dirty="0" smtClean="0">
                <a:solidFill>
                  <a:srgbClr val="0070C0"/>
                </a:solidFill>
                <a:latin typeface="Calibri" panose="020F0502020204030204" pitchFamily="34" charset="0"/>
                <a:cs typeface="Calibri" panose="020F0502020204030204" pitchFamily="34" charset="0"/>
              </a:rPr>
              <a:t>zVEM</a:t>
            </a:r>
            <a:endParaRPr lang="en-GB" altLang="sl-SI" sz="3000" b="1" dirty="0">
              <a:solidFill>
                <a:srgbClr val="0070C0"/>
              </a:solidFill>
              <a:latin typeface="Calibri" panose="020F0502020204030204" pitchFamily="34" charset="0"/>
              <a:cs typeface="Calibri" panose="020F0502020204030204" pitchFamily="34" charset="0"/>
            </a:endParaRPr>
          </a:p>
        </p:txBody>
      </p:sp>
      <p:pic>
        <p:nvPicPr>
          <p:cNvPr id="7" name="Označba mesta vsebine 3"/>
          <p:cNvPicPr>
            <a:picLocks noChangeAspect="1"/>
          </p:cNvPicPr>
          <p:nvPr/>
        </p:nvPicPr>
        <p:blipFill>
          <a:blip r:embed="rId3"/>
          <a:stretch>
            <a:fillRect/>
          </a:stretch>
        </p:blipFill>
        <p:spPr>
          <a:xfrm>
            <a:off x="451069" y="1690688"/>
            <a:ext cx="9172122" cy="5041477"/>
          </a:xfrm>
          <a:prstGeom prst="rect">
            <a:avLst/>
          </a:prstGeom>
        </p:spPr>
      </p:pic>
    </p:spTree>
    <p:extLst>
      <p:ext uri="{BB962C8B-B14F-4D97-AF65-F5344CB8AC3E}">
        <p14:creationId xmlns:p14="http://schemas.microsoft.com/office/powerpoint/2010/main" val="30422149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42900" y="1865312"/>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r>
              <a:rPr lang="sl-SI" sz="2200" dirty="0"/>
              <a:t> </a:t>
            </a:r>
            <a:r>
              <a:rPr lang="sl-SI" sz="2200" dirty="0" smtClean="0"/>
              <a:t>Rast uporabe portala zVEM je dobrodošla in </a:t>
            </a:r>
          </a:p>
          <a:p>
            <a:r>
              <a:rPr lang="sl-SI" sz="2200" dirty="0"/>
              <a:t> </a:t>
            </a:r>
            <a:r>
              <a:rPr lang="sl-SI" sz="2200" dirty="0" smtClean="0"/>
              <a:t>nujna za uspešen razvoj </a:t>
            </a:r>
            <a:r>
              <a:rPr lang="sl-SI" sz="2200" dirty="0"/>
              <a:t>eZdravja in povezanost storitev. </a:t>
            </a:r>
            <a:endParaRPr lang="sl-SI" sz="2200" dirty="0" smtClean="0"/>
          </a:p>
          <a:p>
            <a:r>
              <a:rPr lang="sl-SI" sz="2200" dirty="0" smtClean="0"/>
              <a:t> Portal </a:t>
            </a:r>
            <a:r>
              <a:rPr lang="sl-SI" sz="2200" dirty="0"/>
              <a:t>zVEM </a:t>
            </a:r>
            <a:r>
              <a:rPr lang="sl-SI" sz="2200" dirty="0" smtClean="0"/>
              <a:t>je bil zasnovan pred 6 leti</a:t>
            </a:r>
            <a:r>
              <a:rPr lang="sl-SI" sz="2200" dirty="0"/>
              <a:t>, </a:t>
            </a:r>
            <a:endParaRPr lang="sl-SI" sz="2200" dirty="0" smtClean="0"/>
          </a:p>
          <a:p>
            <a:pPr algn="ctr">
              <a:buNone/>
            </a:pPr>
            <a:r>
              <a:rPr lang="sl-SI" sz="2200" dirty="0">
                <a:sym typeface="Symbol" panose="05050102010706020507" pitchFamily="18" charset="2"/>
              </a:rPr>
              <a:t> </a:t>
            </a:r>
            <a:endParaRPr lang="sl-SI" sz="2200" dirty="0"/>
          </a:p>
          <a:p>
            <a:r>
              <a:rPr lang="sl-SI" sz="2200" dirty="0" smtClean="0"/>
              <a:t> potrebno je nadgraditi </a:t>
            </a:r>
            <a:r>
              <a:rPr lang="sl-SI" sz="2200" dirty="0"/>
              <a:t>zaledne sisteme in baze, </a:t>
            </a:r>
            <a:endParaRPr lang="sl-SI" sz="2200" dirty="0" smtClean="0"/>
          </a:p>
          <a:p>
            <a:r>
              <a:rPr lang="sl-SI" sz="2200" dirty="0" smtClean="0"/>
              <a:t> da </a:t>
            </a:r>
            <a:r>
              <a:rPr lang="sl-SI" sz="2200" dirty="0"/>
              <a:t>bomo pripravljeni na prihajajoče izzive in neomejeno delovanje portala v prihodnosti. </a:t>
            </a:r>
            <a:r>
              <a:rPr lang="sl-SI" sz="2200" dirty="0" smtClean="0"/>
              <a:t> </a:t>
            </a:r>
            <a:endParaRPr kumimoji="0" lang="en-GB" altLang="sl-SI" sz="1400" b="0" i="0" u="none" strike="noStrike" kern="1200" cap="none" spc="0" normalizeH="0" baseline="0" noProof="0" dirty="0" smtClean="0">
              <a:ln>
                <a:noFill/>
              </a:ln>
              <a:solidFill>
                <a:srgbClr val="4C4C4C"/>
              </a:solidFill>
              <a:effectLst/>
              <a:uLnTx/>
              <a:uFillTx/>
              <a:latin typeface="Arial" panose="020B0604020202020204" pitchFamily="34" charset="0"/>
              <a:ea typeface="MS Gothic" panose="020B0609070205080204" pitchFamily="49" charset="-128"/>
              <a:cs typeface="+mn-cs"/>
            </a:endParaRP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Uporaba zVEM</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2703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18</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r>
              <a:rPr lang="sl-SI" sz="2200" dirty="0" smtClean="0"/>
              <a:t> </a:t>
            </a:r>
            <a:r>
              <a:rPr lang="sl-SI" sz="2400" dirty="0"/>
              <a:t>CRPP je najkompleksnejši javni informacijski sistem v SI. </a:t>
            </a:r>
          </a:p>
          <a:p>
            <a:r>
              <a:rPr lang="sl-SI" sz="2400" dirty="0" smtClean="0"/>
              <a:t> CRPP </a:t>
            </a:r>
            <a:r>
              <a:rPr lang="sl-SI" sz="2400" dirty="0"/>
              <a:t>je zbirka podatkov eZdravja o pacientih s stalnim ali začasnim prebivališčem v SI. </a:t>
            </a:r>
            <a:endParaRPr lang="sl-SI" sz="2400" dirty="0" smtClean="0"/>
          </a:p>
          <a:p>
            <a:endParaRPr lang="sl-SI" sz="1400" dirty="0"/>
          </a:p>
          <a:p>
            <a:pPr>
              <a:buNone/>
            </a:pPr>
            <a:r>
              <a:rPr lang="sl-SI" sz="2400" dirty="0" smtClean="0"/>
              <a:t>Podatki </a:t>
            </a:r>
            <a:r>
              <a:rPr lang="sl-SI" sz="2400" dirty="0"/>
              <a:t>v CRPP se obdelujejo (ZZPPZ): </a:t>
            </a:r>
          </a:p>
          <a:p>
            <a:r>
              <a:rPr lang="sl-SI" sz="2400" dirty="0" smtClean="0"/>
              <a:t> da </a:t>
            </a:r>
            <a:r>
              <a:rPr lang="sl-SI" sz="2400" dirty="0"/>
              <a:t>se izvajalcem omogoči dostop do podatkov, </a:t>
            </a:r>
          </a:p>
          <a:p>
            <a:r>
              <a:rPr lang="sl-SI" sz="2400" dirty="0" smtClean="0"/>
              <a:t> izmenjava </a:t>
            </a:r>
            <a:r>
              <a:rPr lang="sl-SI" sz="2400" dirty="0"/>
              <a:t>podatkov za izvajanje zdravstvene oskrbe in mrliško pregledne službe ter </a:t>
            </a:r>
          </a:p>
          <a:p>
            <a:r>
              <a:rPr lang="sl-SI" sz="2400" dirty="0" smtClean="0"/>
              <a:t> z </a:t>
            </a:r>
            <a:r>
              <a:rPr lang="sl-SI" sz="2400" dirty="0"/>
              <a:t>namenom ažuriranja podatkov zdravstvene </a:t>
            </a:r>
            <a:r>
              <a:rPr lang="sl-SI" sz="2400" dirty="0" smtClean="0"/>
              <a:t>dokumentacije. </a:t>
            </a:r>
          </a:p>
          <a:p>
            <a:endParaRPr lang="sl-SI" sz="1000" dirty="0"/>
          </a:p>
          <a:p>
            <a:r>
              <a:rPr lang="sl-SI" sz="2400" dirty="0" smtClean="0"/>
              <a:t> Dostopanje določa Pravilnik o pooblastilih za obdelavo podatkov v CRPP.</a:t>
            </a:r>
            <a:endParaRPr lang="sl-SI" sz="2400" dirty="0"/>
          </a:p>
          <a:p>
            <a:pPr>
              <a:buNone/>
            </a:pPr>
            <a:r>
              <a:rPr lang="sl-SI" sz="2200" dirty="0" smtClean="0"/>
              <a:t> </a:t>
            </a:r>
            <a:endParaRPr kumimoji="0" lang="en-GB" altLang="sl-SI" sz="1400" b="0" i="0" u="none" strike="noStrike" kern="1200" cap="none" spc="0" normalizeH="0" baseline="0" noProof="0" dirty="0" smtClean="0">
              <a:ln>
                <a:noFill/>
              </a:ln>
              <a:solidFill>
                <a:srgbClr val="4C4C4C"/>
              </a:solidFill>
              <a:effectLst/>
              <a:uLnTx/>
              <a:uFillTx/>
              <a:latin typeface="Arial" panose="020B0604020202020204" pitchFamily="34" charset="0"/>
              <a:ea typeface="MS Gothic" panose="020B0609070205080204" pitchFamily="49" charset="-128"/>
              <a:cs typeface="+mn-cs"/>
            </a:endParaRP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pl-PL" altLang="sl-SI" sz="3000" b="1" dirty="0">
                <a:solidFill>
                  <a:srgbClr val="0070C0"/>
                </a:solidFill>
                <a:latin typeface="Calibri" panose="020F0502020204030204" pitchFamily="34" charset="0"/>
                <a:cs typeface="Calibri" panose="020F0502020204030204" pitchFamily="34" charset="0"/>
              </a:rPr>
              <a:t>Centralni register podatkov o pacientu (CRPP)</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12928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Slik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90" y="6959665"/>
            <a:ext cx="723039" cy="405835"/>
          </a:xfrm>
          <a:prstGeom prst="rect">
            <a:avLst/>
          </a:prstGeom>
        </p:spPr>
      </p:pic>
      <p:pic>
        <p:nvPicPr>
          <p:cNvPr id="6" name="Slika 5"/>
          <p:cNvPicPr/>
          <p:nvPr/>
        </p:nvPicPr>
        <p:blipFill>
          <a:blip r:embed="rId4" cstate="print">
            <a:extLst>
              <a:ext uri="{28A0092B-C50C-407E-A947-70E740481C1C}">
                <a14:useLocalDpi xmlns:a14="http://schemas.microsoft.com/office/drawing/2010/main" val="0"/>
              </a:ext>
            </a:extLst>
          </a:blip>
          <a:stretch>
            <a:fillRect/>
          </a:stretch>
        </p:blipFill>
        <p:spPr>
          <a:xfrm>
            <a:off x="4151867" y="443057"/>
            <a:ext cx="1762892" cy="996142"/>
          </a:xfrm>
          <a:prstGeom prst="rect">
            <a:avLst/>
          </a:prstGeom>
        </p:spPr>
      </p:pic>
      <p:pic>
        <p:nvPicPr>
          <p:cNvPr id="3" name="Označba mesta vsebine 2" descr="Obrezovanje zaslona "/>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51880" y="1619597"/>
            <a:ext cx="7688712" cy="5611546"/>
          </a:xfrm>
        </p:spPr>
      </p:pic>
      <p:sp>
        <p:nvSpPr>
          <p:cNvPr id="11" name="PoljeZBesedilom 10"/>
          <p:cNvSpPr txBox="1"/>
          <p:nvPr/>
        </p:nvSpPr>
        <p:spPr>
          <a:xfrm>
            <a:off x="143768" y="1336650"/>
            <a:ext cx="9936857" cy="369332"/>
          </a:xfrm>
          <a:prstGeom prst="rect">
            <a:avLst/>
          </a:prstGeom>
          <a:noFill/>
        </p:spPr>
        <p:txBody>
          <a:bodyPr wrap="square" rtlCol="0">
            <a:spAutoFit/>
          </a:bodyPr>
          <a:lstStyle/>
          <a:p>
            <a:r>
              <a:rPr lang="sl-SI" dirty="0">
                <a:solidFill>
                  <a:schemeClr val="tx1"/>
                </a:solidFill>
              </a:rPr>
              <a:t>Pooblastila </a:t>
            </a:r>
            <a:r>
              <a:rPr lang="sl-SI" dirty="0">
                <a:solidFill>
                  <a:schemeClr val="tx1"/>
                </a:solidFill>
              </a:rPr>
              <a:t>zdravstvenih delavcev in drugih pooblaščenih oseb za obdelavo podatkov v </a:t>
            </a:r>
            <a:r>
              <a:rPr lang="sl-SI" dirty="0" smtClean="0">
                <a:solidFill>
                  <a:schemeClr val="tx1"/>
                </a:solidFill>
              </a:rPr>
              <a:t>CRPP </a:t>
            </a:r>
            <a:endParaRPr lang="sl-SI" dirty="0">
              <a:solidFill>
                <a:schemeClr val="tx1"/>
              </a:solidFill>
            </a:endParaRPr>
          </a:p>
        </p:txBody>
      </p:sp>
    </p:spTree>
    <p:extLst>
      <p:ext uri="{BB962C8B-B14F-4D97-AF65-F5344CB8AC3E}">
        <p14:creationId xmlns:p14="http://schemas.microsoft.com/office/powerpoint/2010/main" val="1899090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1AFA38FC-6B96-4824-A764-C1D8F1E2D8D4}" type="slidenum">
              <a:rPr lang="sl-SI" altLang="sl-SI" sz="1400" smtClean="0">
                <a:latin typeface="Times New Roman" panose="02020603050405020304" pitchFamily="18" charset="0"/>
                <a:ea typeface="Arial Unicode MS" panose="020B0604020202020204" charset="-128"/>
              </a:rPr>
              <a:pPr>
                <a:lnSpc>
                  <a:spcPct val="95000"/>
                </a:lnSpc>
                <a:spcAft>
                  <a:spcPct val="0"/>
                </a:spcAft>
                <a:buFont typeface="Wingdings" panose="05000000000000000000" pitchFamily="2" charset="2"/>
                <a:buNone/>
              </a:pPr>
              <a:t>2</a:t>
            </a:fld>
            <a:endParaRPr lang="sl-SI" altLang="sl-SI" sz="1400" smtClean="0">
              <a:latin typeface="Times New Roman" panose="02020603050405020304" pitchFamily="18" charset="0"/>
              <a:ea typeface="Arial Unicode MS" panose="020B0604020202020204" charset="-128"/>
            </a:endParaRPr>
          </a:p>
        </p:txBody>
      </p:sp>
      <p:sp>
        <p:nvSpPr>
          <p:cNvPr id="6147"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Slovenija v poročilu DESI</a:t>
            </a:r>
            <a:endParaRPr lang="sl-SI" altLang="sl-SI" sz="3000" b="1" dirty="0">
              <a:solidFill>
                <a:srgbClr val="0070C0"/>
              </a:solidFill>
              <a:latin typeface="Calibri" panose="020F0502020204030204" pitchFamily="34" charset="0"/>
              <a:cs typeface="Calibri" panose="020F0502020204030204" pitchFamily="34" charset="0"/>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 name="Slika 1"/>
          <p:cNvPicPr>
            <a:picLocks noChangeAspect="1"/>
          </p:cNvPicPr>
          <p:nvPr/>
        </p:nvPicPr>
        <p:blipFill>
          <a:blip r:embed="rId3"/>
          <a:stretch>
            <a:fillRect/>
          </a:stretch>
        </p:blipFill>
        <p:spPr>
          <a:xfrm>
            <a:off x="463784" y="1690688"/>
            <a:ext cx="8715616" cy="504355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endParaRPr kumimoji="0" lang="en-GB" altLang="sl-SI" sz="1400" b="0" i="0" u="none" strike="noStrike" kern="1200" cap="none" spc="0" normalizeH="0" baseline="0" noProof="0" dirty="0" smtClean="0">
              <a:ln>
                <a:noFill/>
              </a:ln>
              <a:solidFill>
                <a:srgbClr val="4C4C4C"/>
              </a:solidFill>
              <a:effectLst/>
              <a:uLnTx/>
              <a:uFillTx/>
              <a:latin typeface="Arial" panose="020B0604020202020204" pitchFamily="34" charset="0"/>
              <a:ea typeface="MS Gothic" panose="020B0609070205080204" pitchFamily="49" charset="-128"/>
              <a:cs typeface="+mn-cs"/>
            </a:endParaRP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CRPP</a:t>
            </a:r>
            <a:endParaRPr lang="en-GB" altLang="sl-SI" sz="3000" b="1" dirty="0">
              <a:solidFill>
                <a:srgbClr val="0070C0"/>
              </a:solidFill>
              <a:latin typeface="Calibri" panose="020F0502020204030204" pitchFamily="34" charset="0"/>
              <a:cs typeface="Calibri" panose="020F0502020204030204" pitchFamily="34" charset="0"/>
            </a:endParaRPr>
          </a:p>
        </p:txBody>
      </p:sp>
      <p:pic>
        <p:nvPicPr>
          <p:cNvPr id="6" name="Označba mesta vsebine 3"/>
          <p:cNvPicPr>
            <a:picLocks noChangeAspect="1"/>
          </p:cNvPicPr>
          <p:nvPr/>
        </p:nvPicPr>
        <p:blipFill>
          <a:blip r:embed="rId3"/>
          <a:stretch>
            <a:fillRect/>
          </a:stretch>
        </p:blipFill>
        <p:spPr>
          <a:xfrm>
            <a:off x="350054" y="1750518"/>
            <a:ext cx="9553807" cy="4895850"/>
          </a:xfrm>
          <a:prstGeom prst="rect">
            <a:avLst/>
          </a:prstGeom>
        </p:spPr>
      </p:pic>
    </p:spTree>
    <p:extLst>
      <p:ext uri="{BB962C8B-B14F-4D97-AF65-F5344CB8AC3E}">
        <p14:creationId xmlns:p14="http://schemas.microsoft.com/office/powerpoint/2010/main" val="4034893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r>
              <a:rPr lang="sl-SI" sz="2200" dirty="0" smtClean="0"/>
              <a:t> </a:t>
            </a:r>
            <a:r>
              <a:rPr lang="sl-SI" sz="2400" dirty="0"/>
              <a:t>Pošiljanje podatkov v CRPP je obvezno po Zakonu o zbirkah podatkov s področja zdravstvenega varstva (ZZPPZ). </a:t>
            </a:r>
          </a:p>
          <a:p>
            <a:r>
              <a:rPr lang="sl-SI" sz="2400" dirty="0" smtClean="0"/>
              <a:t> Izvajalci </a:t>
            </a:r>
            <a:r>
              <a:rPr lang="sl-SI" sz="2400" dirty="0"/>
              <a:t>zdravstvene dejavnosti so po ZZPPZ obvezni uporabniki CRPP. </a:t>
            </a:r>
          </a:p>
          <a:p>
            <a:r>
              <a:rPr lang="sl-SI" sz="2400" dirty="0" smtClean="0"/>
              <a:t> Podatke </a:t>
            </a:r>
            <a:r>
              <a:rPr lang="sl-SI" sz="2400" dirty="0"/>
              <a:t>pošiljajo vsi javni zdravstveni zavodi ter približno 30% koncesionarjev. </a:t>
            </a:r>
          </a:p>
          <a:p>
            <a:r>
              <a:rPr lang="sl-SI" sz="2400" dirty="0" smtClean="0"/>
              <a:t> Ena </a:t>
            </a:r>
            <a:r>
              <a:rPr lang="sl-SI" sz="2400" dirty="0"/>
              <a:t>izmed ključih ovir za širitev uporabe CRPP je </a:t>
            </a:r>
            <a:r>
              <a:rPr lang="sl-SI" sz="2400" dirty="0" err="1"/>
              <a:t>nevključenost</a:t>
            </a:r>
            <a:r>
              <a:rPr lang="sl-SI" sz="2400" dirty="0"/>
              <a:t> v zNET.</a:t>
            </a: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a:solidFill>
                  <a:srgbClr val="0070C0"/>
                </a:solidFill>
                <a:latin typeface="Calibri" panose="020F0502020204030204" pitchFamily="34" charset="0"/>
                <a:cs typeface="Calibri" panose="020F0502020204030204" pitchFamily="34" charset="0"/>
              </a:rPr>
              <a:t>Podatki o uporabi CRPP</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64671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96876" y="1789860"/>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l" defTabSz="449263" rtl="0" eaLnBrk="1" fontAlgn="base" latinLnBrk="0" hangingPunct="0">
              <a:lnSpc>
                <a:spcPct val="140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l-SI" altLang="sl-SI" sz="1400" dirty="0">
              <a:solidFill>
                <a:srgbClr val="4C4C4C"/>
              </a:solidFill>
            </a:endParaRPr>
          </a:p>
          <a:p>
            <a:pPr marL="0" marR="0" lvl="0" indent="0" algn="l" defTabSz="449263" rtl="0" eaLnBrk="1" fontAlgn="base" latinLnBrk="0" hangingPunct="0">
              <a:lnSpc>
                <a:spcPct val="140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sl-SI" sz="1400" b="0" i="0" u="none" strike="noStrike" kern="1200" cap="none" spc="0" normalizeH="0" baseline="0" noProof="0" dirty="0" smtClean="0">
              <a:ln>
                <a:noFill/>
              </a:ln>
              <a:solidFill>
                <a:srgbClr val="4C4C4C"/>
              </a:solidFill>
              <a:effectLst/>
              <a:uLnTx/>
              <a:uFillTx/>
              <a:latin typeface="Arial" panose="020B0604020202020204" pitchFamily="34" charset="0"/>
              <a:ea typeface="MS Gothic" panose="020B0609070205080204" pitchFamily="49" charset="-128"/>
              <a:cs typeface="+mn-cs"/>
            </a:endParaRP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a:solidFill>
                  <a:srgbClr val="0070C0"/>
                </a:solidFill>
                <a:latin typeface="Calibri" panose="020F0502020204030204" pitchFamily="34" charset="0"/>
                <a:cs typeface="Calibri" panose="020F0502020204030204" pitchFamily="34" charset="0"/>
              </a:rPr>
              <a:t>Podatki o uporabi </a:t>
            </a:r>
            <a:r>
              <a:rPr lang="sl-SI" altLang="sl-SI" sz="3000" b="1" dirty="0" smtClean="0">
                <a:solidFill>
                  <a:srgbClr val="0070C0"/>
                </a:solidFill>
                <a:latin typeface="Calibri" panose="020F0502020204030204" pitchFamily="34" charset="0"/>
                <a:cs typeface="Calibri" panose="020F0502020204030204" pitchFamily="34" charset="0"/>
              </a:rPr>
              <a:t>CRPP</a:t>
            </a:r>
            <a:endParaRPr lang="en-GB" altLang="sl-SI" sz="3000" b="1" dirty="0">
              <a:solidFill>
                <a:srgbClr val="0070C0"/>
              </a:solidFill>
              <a:latin typeface="Calibri" panose="020F0502020204030204" pitchFamily="34" charset="0"/>
              <a:cs typeface="Calibri" panose="020F0502020204030204" pitchFamily="34" charset="0"/>
            </a:endParaRPr>
          </a:p>
        </p:txBody>
      </p:sp>
      <p:pic>
        <p:nvPicPr>
          <p:cNvPr id="6" name="Označba mesta vsebine 3"/>
          <p:cNvPicPr>
            <a:picLocks noChangeAspect="1"/>
          </p:cNvPicPr>
          <p:nvPr/>
        </p:nvPicPr>
        <p:blipFill>
          <a:blip r:embed="rId3"/>
          <a:stretch>
            <a:fillRect/>
          </a:stretch>
        </p:blipFill>
        <p:spPr>
          <a:xfrm>
            <a:off x="433387" y="1690688"/>
            <a:ext cx="9126537" cy="5016421"/>
          </a:xfrm>
          <a:prstGeom prst="rect">
            <a:avLst/>
          </a:prstGeom>
        </p:spPr>
      </p:pic>
    </p:spTree>
    <p:extLst>
      <p:ext uri="{BB962C8B-B14F-4D97-AF65-F5344CB8AC3E}">
        <p14:creationId xmlns:p14="http://schemas.microsoft.com/office/powerpoint/2010/main" val="537554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lvl="0"/>
            <a:r>
              <a:rPr lang="sl-SI" sz="2200" dirty="0" smtClean="0"/>
              <a:t> </a:t>
            </a:r>
            <a:r>
              <a:rPr lang="sl-SI" sz="2400" dirty="0"/>
              <a:t>Q3/2019: </a:t>
            </a:r>
            <a:r>
              <a:rPr lang="sl-SI" sz="2400" u="sng" dirty="0"/>
              <a:t>prva</a:t>
            </a:r>
            <a:r>
              <a:rPr lang="sl-SI" sz="2400" dirty="0"/>
              <a:t> verzija spletne rešitve </a:t>
            </a:r>
            <a:r>
              <a:rPr lang="sl-SI" sz="2400" u="sng" dirty="0"/>
              <a:t>zVEMplus</a:t>
            </a:r>
            <a:r>
              <a:rPr lang="sl-SI" sz="2400" dirty="0"/>
              <a:t> za profesionalne uporabnike, namenjena </a:t>
            </a:r>
            <a:r>
              <a:rPr lang="sl-SI" sz="2400" u="sng" dirty="0"/>
              <a:t>interni uporabi v NIJZ</a:t>
            </a:r>
            <a:r>
              <a:rPr lang="sl-SI" sz="2400" dirty="0"/>
              <a:t> za naloge za upravljanje CRPP;</a:t>
            </a:r>
          </a:p>
          <a:p>
            <a:pPr lvl="0"/>
            <a:r>
              <a:rPr lang="sl-SI" sz="2400" dirty="0" smtClean="0"/>
              <a:t> Q3/2019</a:t>
            </a:r>
            <a:r>
              <a:rPr lang="sl-SI" sz="2400" dirty="0"/>
              <a:t>: prvi </a:t>
            </a:r>
            <a:r>
              <a:rPr lang="sl-SI" sz="2400" u="sng" dirty="0"/>
              <a:t>mikrobiološki laboratoriji</a:t>
            </a:r>
            <a:r>
              <a:rPr lang="sl-SI" sz="2400" dirty="0"/>
              <a:t> posredujejo </a:t>
            </a:r>
            <a:r>
              <a:rPr lang="sl-SI" sz="2400" u="sng" dirty="0"/>
              <a:t>izvide</a:t>
            </a:r>
            <a:r>
              <a:rPr lang="sl-SI" sz="2400" dirty="0"/>
              <a:t>. V epidemiji se vključi večina laboratorijev. Danes omogoča lečečim zdravnikom takojšnjo seznanitev z </a:t>
            </a:r>
            <a:r>
              <a:rPr lang="sl-SI" sz="2400" u="sng" dirty="0"/>
              <a:t>rezultati mikrobioloških preiskav</a:t>
            </a:r>
            <a:r>
              <a:rPr lang="sl-SI" sz="2400" dirty="0"/>
              <a:t>; </a:t>
            </a:r>
          </a:p>
          <a:p>
            <a:pPr lvl="0"/>
            <a:r>
              <a:rPr lang="sl-SI" sz="2400" dirty="0" smtClean="0"/>
              <a:t> Q2/2020</a:t>
            </a:r>
            <a:r>
              <a:rPr lang="sl-SI" sz="2400" dirty="0"/>
              <a:t>: nadgradnja jedrnih storitev za </a:t>
            </a:r>
            <a:r>
              <a:rPr lang="sl-SI" sz="2400" u="sng" dirty="0"/>
              <a:t>pridobivanje demografskih</a:t>
            </a:r>
            <a:r>
              <a:rPr lang="sl-SI" sz="2400" dirty="0"/>
              <a:t> podatkov;</a:t>
            </a:r>
          </a:p>
          <a:p>
            <a:pPr lvl="0"/>
            <a:r>
              <a:rPr lang="sl-SI" sz="2400" dirty="0" smtClean="0"/>
              <a:t> zVEMplus </a:t>
            </a:r>
            <a:r>
              <a:rPr lang="sl-SI" sz="2400" dirty="0"/>
              <a:t>omogoča poizvedbe po demografskih podatkih in </a:t>
            </a:r>
            <a:r>
              <a:rPr lang="sl-SI" sz="2400" u="sng" dirty="0"/>
              <a:t>analiziranje podatkov o umrljivosti</a:t>
            </a:r>
            <a:r>
              <a:rPr lang="sl-SI" sz="2400" dirty="0"/>
              <a:t> (ključni pri obvladovanju epidemije</a:t>
            </a:r>
            <a:r>
              <a:rPr lang="sl-SI" sz="2400" dirty="0" smtClean="0"/>
              <a:t>);</a:t>
            </a:r>
            <a:endParaRPr kumimoji="0" lang="en-GB" altLang="sl-SI" sz="1400" b="0" i="0" u="none" strike="noStrike" kern="1200" cap="none" spc="0" normalizeH="0" baseline="0" noProof="0" dirty="0" smtClean="0">
              <a:ln>
                <a:noFill/>
              </a:ln>
              <a:solidFill>
                <a:srgbClr val="4C4C4C"/>
              </a:solidFill>
              <a:effectLst/>
              <a:uLnTx/>
              <a:uFillTx/>
              <a:latin typeface="Arial" panose="020B0604020202020204" pitchFamily="34" charset="0"/>
              <a:ea typeface="MS Gothic" panose="020B0609070205080204" pitchFamily="49" charset="-128"/>
              <a:cs typeface="+mn-cs"/>
            </a:endParaRP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a:solidFill>
                  <a:srgbClr val="0070C0"/>
                </a:solidFill>
                <a:latin typeface="Calibri" panose="020F0502020204030204" pitchFamily="34" charset="0"/>
                <a:cs typeface="Calibri" panose="020F0502020204030204" pitchFamily="34" charset="0"/>
              </a:rPr>
              <a:t>Razvoj novih funkcionalnosti in rešitev</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52993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lvl="0"/>
            <a:r>
              <a:rPr lang="sl-SI" sz="2400" dirty="0" smtClean="0"/>
              <a:t> december </a:t>
            </a:r>
            <a:r>
              <a:rPr lang="sl-SI" sz="2400" dirty="0"/>
              <a:t>2020: nacionalna rešitev za </a:t>
            </a:r>
            <a:r>
              <a:rPr lang="sl-SI" sz="2400" u="sng" dirty="0"/>
              <a:t>poročanje covid-19 testiranja</a:t>
            </a:r>
            <a:r>
              <a:rPr lang="sl-SI" sz="2400" dirty="0"/>
              <a:t> in </a:t>
            </a:r>
            <a:r>
              <a:rPr lang="sl-SI" sz="2400" u="sng" dirty="0"/>
              <a:t>obveščanje pacientov;</a:t>
            </a:r>
            <a:endParaRPr lang="sl-SI" sz="2400" dirty="0"/>
          </a:p>
          <a:p>
            <a:pPr lvl="0"/>
            <a:r>
              <a:rPr lang="sl-SI" sz="2400" dirty="0" smtClean="0"/>
              <a:t> januar </a:t>
            </a:r>
            <a:r>
              <a:rPr lang="sl-SI" sz="2400" dirty="0"/>
              <a:t>2021: spletna rešitev </a:t>
            </a:r>
            <a:r>
              <a:rPr lang="sl-SI" sz="2400" u="sng" dirty="0"/>
              <a:t>zVEMplus za vstopne </a:t>
            </a:r>
            <a:r>
              <a:rPr lang="sl-SI" sz="2400" u="sng" dirty="0" smtClean="0"/>
              <a:t>točke</a:t>
            </a:r>
            <a:r>
              <a:rPr lang="sl-SI" sz="2400" dirty="0" smtClean="0"/>
              <a:t> za celovito </a:t>
            </a:r>
            <a:r>
              <a:rPr lang="sl-SI" sz="2400" dirty="0"/>
              <a:t>informacijsko podporo obveščanja pacientov; </a:t>
            </a:r>
          </a:p>
          <a:p>
            <a:pPr lvl="0"/>
            <a:r>
              <a:rPr lang="sl-SI" sz="2400" dirty="0" smtClean="0"/>
              <a:t> januar </a:t>
            </a:r>
            <a:r>
              <a:rPr lang="sl-SI" sz="2400" dirty="0"/>
              <a:t>2021: nacionalna spletna rešitev zVEMplus </a:t>
            </a:r>
            <a:r>
              <a:rPr lang="sl-SI" sz="2400" u="sng" dirty="0"/>
              <a:t>za vnos rezultatov HAGT</a:t>
            </a:r>
            <a:r>
              <a:rPr lang="sl-SI" sz="2400" dirty="0"/>
              <a:t> izvajalcev, </a:t>
            </a:r>
            <a:r>
              <a:rPr lang="sl-SI" sz="2400" u="sng" dirty="0"/>
              <a:t>ki nimajo ustreznih IS</a:t>
            </a:r>
            <a:r>
              <a:rPr lang="sl-SI" sz="2400" dirty="0"/>
              <a:t> (DSO in SVZ, zasebniki); uporablja jo preko 100 izvajalcev;</a:t>
            </a:r>
          </a:p>
          <a:p>
            <a:pPr lvl="0"/>
            <a:r>
              <a:rPr lang="sl-SI" sz="2400" dirty="0" smtClean="0"/>
              <a:t> maj </a:t>
            </a:r>
            <a:r>
              <a:rPr lang="sl-SI" sz="2400" dirty="0"/>
              <a:t>2021: nacionalna spletna rešitev za </a:t>
            </a:r>
            <a:r>
              <a:rPr lang="sl-SI" sz="2400" u="sng" dirty="0"/>
              <a:t>naročanje</a:t>
            </a:r>
            <a:r>
              <a:rPr lang="sl-SI" sz="2400" dirty="0"/>
              <a:t> na </a:t>
            </a:r>
            <a:r>
              <a:rPr lang="sl-SI" sz="2400" dirty="0" smtClean="0"/>
              <a:t>cepljenje;</a:t>
            </a:r>
            <a:endParaRPr lang="sl-SI" sz="2400" dirty="0"/>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a:solidFill>
                  <a:srgbClr val="0070C0"/>
                </a:solidFill>
                <a:latin typeface="Calibri" panose="020F0502020204030204" pitchFamily="34" charset="0"/>
                <a:cs typeface="Calibri" panose="020F0502020204030204" pitchFamily="34" charset="0"/>
              </a:rPr>
              <a:t>Razvoj novih funkcionalnosti in </a:t>
            </a:r>
            <a:r>
              <a:rPr lang="sl-SI" altLang="sl-SI" sz="3000" b="1" dirty="0" smtClean="0">
                <a:solidFill>
                  <a:srgbClr val="0070C0"/>
                </a:solidFill>
                <a:latin typeface="Calibri" panose="020F0502020204030204" pitchFamily="34" charset="0"/>
                <a:cs typeface="Calibri" panose="020F0502020204030204" pitchFamily="34" charset="0"/>
              </a:rPr>
              <a:t>rešitev 2. </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4694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25</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lvl="0"/>
            <a:r>
              <a:rPr lang="sl-SI" sz="2400" dirty="0" smtClean="0"/>
              <a:t> </a:t>
            </a:r>
            <a:r>
              <a:rPr lang="sl-SI" sz="2400" dirty="0"/>
              <a:t>marec 2021: izpis </a:t>
            </a:r>
            <a:r>
              <a:rPr lang="sl-SI" sz="2400" u="sng" dirty="0"/>
              <a:t>digitalnega potrdila o cepljenju</a:t>
            </a:r>
            <a:r>
              <a:rPr lang="sl-SI" sz="2400" dirty="0"/>
              <a:t> iz zVEM; na osnovi podatkov cepiteljev;</a:t>
            </a:r>
          </a:p>
          <a:p>
            <a:pPr lvl="0"/>
            <a:r>
              <a:rPr lang="sl-SI" sz="2400" dirty="0" smtClean="0"/>
              <a:t> junij </a:t>
            </a:r>
            <a:r>
              <a:rPr lang="sl-SI" sz="2400" dirty="0"/>
              <a:t>2021: izpis </a:t>
            </a:r>
            <a:r>
              <a:rPr lang="sl-SI" sz="2400" u="sng" dirty="0"/>
              <a:t>EU DCP;</a:t>
            </a:r>
            <a:endParaRPr lang="sl-SI" sz="2400" dirty="0"/>
          </a:p>
          <a:p>
            <a:pPr lvl="0"/>
            <a:r>
              <a:rPr lang="sl-SI" sz="2400" dirty="0" smtClean="0"/>
              <a:t> julij </a:t>
            </a:r>
            <a:r>
              <a:rPr lang="sl-SI" sz="2400" dirty="0"/>
              <a:t>2021: aplikacija zVEM tudi na </a:t>
            </a:r>
            <a:r>
              <a:rPr lang="sl-SI" sz="2400" u="sng" dirty="0"/>
              <a:t>mobilnih telefonih</a:t>
            </a:r>
            <a:r>
              <a:rPr lang="sl-SI" sz="2400" dirty="0"/>
              <a:t>;</a:t>
            </a:r>
          </a:p>
          <a:p>
            <a:pPr lvl="0"/>
            <a:r>
              <a:rPr lang="sl-SI" sz="2400" dirty="0" smtClean="0"/>
              <a:t> avgust </a:t>
            </a:r>
            <a:r>
              <a:rPr lang="sl-SI" sz="2400" dirty="0"/>
              <a:t>2021: aplikacija za </a:t>
            </a:r>
            <a:r>
              <a:rPr lang="sl-SI" sz="2400" u="sng" dirty="0"/>
              <a:t>preverjanje EU DCP</a:t>
            </a:r>
            <a:r>
              <a:rPr lang="sl-SI" sz="2400" dirty="0"/>
              <a:t> za mobilne naprave.</a:t>
            </a:r>
          </a:p>
          <a:p>
            <a:pPr marL="0" indent="0">
              <a:buNone/>
            </a:pPr>
            <a:endParaRPr lang="sl-SI" sz="2400" dirty="0"/>
          </a:p>
          <a:p>
            <a:pPr marL="0" indent="0">
              <a:buNone/>
            </a:pPr>
            <a:r>
              <a:rPr lang="sl-SI" sz="2400" dirty="0"/>
              <a:t>Ti razvojni dosežki ne bi bili mogoči brez preteklega dela pri uvajanju, vzdrževanju in razvoju CRPP in zVEM. </a:t>
            </a: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a:solidFill>
                  <a:srgbClr val="0070C0"/>
                </a:solidFill>
                <a:latin typeface="Calibri" panose="020F0502020204030204" pitchFamily="34" charset="0"/>
                <a:cs typeface="Calibri" panose="020F0502020204030204" pitchFamily="34" charset="0"/>
              </a:rPr>
              <a:t>Razvoj novih funkcionalnosti in </a:t>
            </a:r>
            <a:r>
              <a:rPr lang="sl-SI" altLang="sl-SI" sz="3000" b="1" dirty="0" smtClean="0">
                <a:solidFill>
                  <a:srgbClr val="0070C0"/>
                </a:solidFill>
                <a:latin typeface="Calibri" panose="020F0502020204030204" pitchFamily="34" charset="0"/>
                <a:cs typeface="Calibri" panose="020F0502020204030204" pitchFamily="34" charset="0"/>
              </a:rPr>
              <a:t>rešitev 3. </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4340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a:solidFill>
                  <a:srgbClr val="0070C0"/>
                </a:solidFill>
                <a:latin typeface="Calibri" panose="020F0502020204030204" pitchFamily="34" charset="0"/>
                <a:cs typeface="Calibri" panose="020F0502020204030204" pitchFamily="34" charset="0"/>
              </a:rPr>
              <a:t>Proces izdelave in pridobivanja DCP</a:t>
            </a:r>
            <a:endParaRPr lang="en-GB" altLang="sl-SI" sz="3000" b="1" dirty="0">
              <a:solidFill>
                <a:srgbClr val="0070C0"/>
              </a:solidFill>
              <a:latin typeface="Calibri" panose="020F0502020204030204" pitchFamily="34" charset="0"/>
              <a:cs typeface="Calibri" panose="020F0502020204030204" pitchFamily="34" charset="0"/>
            </a:endParaRPr>
          </a:p>
        </p:txBody>
      </p:sp>
      <p:pic>
        <p:nvPicPr>
          <p:cNvPr id="6" name="Slika 5"/>
          <p:cNvPicPr>
            <a:picLocks noChangeAspect="1"/>
          </p:cNvPicPr>
          <p:nvPr/>
        </p:nvPicPr>
        <p:blipFill rotWithShape="1">
          <a:blip r:embed="rId3"/>
          <a:srcRect t="5429"/>
          <a:stretch/>
        </p:blipFill>
        <p:spPr>
          <a:xfrm>
            <a:off x="213873" y="1717918"/>
            <a:ext cx="9793088" cy="5209556"/>
          </a:xfrm>
          <a:prstGeom prst="rect">
            <a:avLst/>
          </a:prstGeom>
        </p:spPr>
      </p:pic>
      <p:sp>
        <p:nvSpPr>
          <p:cNvPr id="7" name="PoljeZBesedilom 6"/>
          <p:cNvSpPr txBox="1"/>
          <p:nvPr/>
        </p:nvSpPr>
        <p:spPr>
          <a:xfrm>
            <a:off x="431800" y="6876181"/>
            <a:ext cx="5912772" cy="369332"/>
          </a:xfrm>
          <a:prstGeom prst="rect">
            <a:avLst/>
          </a:prstGeom>
          <a:noFill/>
        </p:spPr>
        <p:txBody>
          <a:bodyPr wrap="none" rtlCol="0">
            <a:spAutoFit/>
          </a:bodyPr>
          <a:lstStyle/>
          <a:p>
            <a:r>
              <a:rPr lang="en-US" dirty="0">
                <a:solidFill>
                  <a:schemeClr val="tx1"/>
                </a:solidFill>
              </a:rPr>
              <a:t>https://www.ezdrav.si/storitve/digitalno-covid-potrdilo-eu/</a:t>
            </a:r>
          </a:p>
        </p:txBody>
      </p:sp>
    </p:spTree>
    <p:extLst>
      <p:ext uri="{BB962C8B-B14F-4D97-AF65-F5344CB8AC3E}">
        <p14:creationId xmlns:p14="http://schemas.microsoft.com/office/powerpoint/2010/main" val="21962223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r>
              <a:rPr lang="sl-SI" sz="2200" dirty="0"/>
              <a:t> Epidemija covid-19 je pokazala pomembnost rešitev eZdravja za slovenski zdravstveni sistem;</a:t>
            </a:r>
          </a:p>
          <a:p>
            <a:r>
              <a:rPr lang="sl-SI" sz="2200" dirty="0" smtClean="0"/>
              <a:t> uporaba </a:t>
            </a:r>
            <a:r>
              <a:rPr lang="sl-SI" sz="2200" dirty="0"/>
              <a:t>rešitev eZdravja je skokovito narasla (tudi za več desetkrat);</a:t>
            </a:r>
          </a:p>
          <a:p>
            <a:r>
              <a:rPr lang="sl-SI" sz="2200" dirty="0" smtClean="0"/>
              <a:t> nadgrajene </a:t>
            </a:r>
            <a:r>
              <a:rPr lang="sl-SI" sz="2200" dirty="0"/>
              <a:t>so bile številne obstoječe rešitve in razvite številne nove rešitve;</a:t>
            </a:r>
          </a:p>
          <a:p>
            <a:r>
              <a:rPr lang="sl-SI" sz="2200" dirty="0" smtClean="0"/>
              <a:t> velik </a:t>
            </a:r>
            <a:r>
              <a:rPr lang="sl-SI" sz="2200" dirty="0"/>
              <a:t>pritisk na premalo številne kadre (cca. 15 zaposlenih) in na proračun na področju eZdravja (investicijski stroški, vzdrževanje, potrebni novi kadri</a:t>
            </a:r>
            <a:r>
              <a:rPr lang="sl-SI" sz="2200" dirty="0" smtClean="0"/>
              <a:t>);</a:t>
            </a:r>
            <a:endParaRPr lang="sl-SI" sz="2200" dirty="0"/>
          </a:p>
          <a:p>
            <a:pPr>
              <a:spcAft>
                <a:spcPts val="0"/>
              </a:spcAft>
            </a:pPr>
            <a:r>
              <a:rPr lang="sl-SI" sz="2200" dirty="0" smtClean="0"/>
              <a:t> po </a:t>
            </a:r>
            <a:r>
              <a:rPr lang="sl-SI" sz="2200" dirty="0"/>
              <a:t>analizi MZ </a:t>
            </a:r>
            <a:r>
              <a:rPr lang="sl-SI" sz="2200" dirty="0" smtClean="0"/>
              <a:t>druge </a:t>
            </a:r>
            <a:r>
              <a:rPr lang="sl-SI" sz="2200" dirty="0"/>
              <a:t>države vlagajo v zdravstveno informatiko v bistveno več od Slovenije</a:t>
            </a:r>
          </a:p>
          <a:p>
            <a:pPr>
              <a:buNone/>
            </a:pPr>
            <a:r>
              <a:rPr lang="sl-SI" sz="2200" dirty="0" smtClean="0"/>
              <a:t> SI</a:t>
            </a:r>
            <a:r>
              <a:rPr lang="sl-SI" sz="2200" dirty="0"/>
              <a:t>: 1%: mednarodno povprečje 3,9 % celotnih prihodkov;</a:t>
            </a:r>
          </a:p>
          <a:p>
            <a:pPr>
              <a:spcAft>
                <a:spcPts val="0"/>
              </a:spcAft>
            </a:pPr>
            <a:r>
              <a:rPr lang="sl-SI" sz="2200" dirty="0" smtClean="0"/>
              <a:t> zaposleni </a:t>
            </a:r>
            <a:r>
              <a:rPr lang="sl-SI" sz="2200" dirty="0"/>
              <a:t>informatiki v </a:t>
            </a:r>
            <a:r>
              <a:rPr lang="sl-SI" sz="2200" dirty="0" smtClean="0"/>
              <a:t>bolnišnicah:                                       </a:t>
            </a:r>
          </a:p>
          <a:p>
            <a:pPr>
              <a:buNone/>
            </a:pPr>
            <a:r>
              <a:rPr lang="sl-SI" sz="2200" dirty="0" smtClean="0"/>
              <a:t>SI: 0,4% : mednarodno povprečje 2,8 </a:t>
            </a:r>
            <a:r>
              <a:rPr lang="sl-SI" sz="2200" dirty="0" smtClean="0"/>
              <a:t>%.</a:t>
            </a:r>
            <a:endParaRPr lang="sl-SI" sz="2200" dirty="0"/>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Dejstva</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25178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buNone/>
            </a:pPr>
            <a:endParaRPr lang="sl-SI" sz="2400" dirty="0" smtClean="0"/>
          </a:p>
          <a:p>
            <a:r>
              <a:rPr lang="sl-SI" sz="2400" dirty="0" smtClean="0"/>
              <a:t> Priprava </a:t>
            </a:r>
            <a:r>
              <a:rPr lang="sl-SI" sz="2400" dirty="0"/>
              <a:t>strategije eZdravja in prenova zakonskih podlag za delovanje eZdravja;</a:t>
            </a:r>
          </a:p>
          <a:p>
            <a:r>
              <a:rPr lang="sl-SI" sz="2400" dirty="0" smtClean="0"/>
              <a:t> povečanje </a:t>
            </a:r>
            <a:r>
              <a:rPr lang="sl-SI" sz="2400" dirty="0"/>
              <a:t>uporabe rešitev eZdravja pri končnih uporabnikih;</a:t>
            </a:r>
          </a:p>
          <a:p>
            <a:r>
              <a:rPr lang="sl-SI" sz="2400" dirty="0" smtClean="0"/>
              <a:t> izboljšanje </a:t>
            </a:r>
            <a:r>
              <a:rPr lang="sl-SI" sz="2400" dirty="0"/>
              <a:t>kakovosti delovanja rešitev, celovito vzdrževanje in nadgrajevanje (potrebe, zakonske zahteve);</a:t>
            </a:r>
          </a:p>
          <a:p>
            <a:r>
              <a:rPr lang="sl-SI" sz="2400" dirty="0" smtClean="0"/>
              <a:t> razvoj </a:t>
            </a:r>
            <a:r>
              <a:rPr lang="sl-SI" sz="2400" dirty="0"/>
              <a:t>in implementacija novih in dopolnjenih rešitev eZdravja;</a:t>
            </a:r>
          </a:p>
          <a:p>
            <a:r>
              <a:rPr lang="sl-SI" sz="2400" dirty="0" smtClean="0"/>
              <a:t> več </a:t>
            </a:r>
            <a:r>
              <a:rPr lang="sl-SI" sz="2400" dirty="0"/>
              <a:t>sredstev za vzdrževanje in razvoj centralnih nacionalnih rešitev eZdravja; </a:t>
            </a:r>
          </a:p>
          <a:p>
            <a:r>
              <a:rPr lang="sl-SI" sz="2400" dirty="0" smtClean="0"/>
              <a:t> več </a:t>
            </a:r>
            <a:r>
              <a:rPr lang="sl-SI" sz="2400" dirty="0"/>
              <a:t>sredstev za digitalizacijo IZD</a:t>
            </a:r>
            <a:r>
              <a:rPr lang="sl-SI" sz="2400" dirty="0" smtClean="0"/>
              <a:t>;</a:t>
            </a:r>
            <a:endParaRPr lang="sl-SI" sz="2400" dirty="0"/>
          </a:p>
        </p:txBody>
      </p:sp>
      <p:sp>
        <p:nvSpPr>
          <p:cNvPr id="8" name="Text Box 1"/>
          <p:cNvSpPr txBox="1">
            <a:spLocks noChangeArrowheads="1"/>
          </p:cNvSpPr>
          <p:nvPr/>
        </p:nvSpPr>
        <p:spPr bwMode="auto">
          <a:xfrm>
            <a:off x="360363" y="1239838"/>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a:solidFill>
                  <a:srgbClr val="0070C0"/>
                </a:solidFill>
                <a:latin typeface="Calibri" panose="020F0502020204030204" pitchFamily="34" charset="0"/>
                <a:cs typeface="Calibri" panose="020F0502020204030204" pitchFamily="34" charset="0"/>
              </a:rPr>
              <a:t>Prioritetne aktivnosti za ohranitev spodbudnega trenda in nadaljnji razvoj </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8617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29</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962546"/>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endParaRPr lang="sl-SI" sz="2400" dirty="0" smtClean="0"/>
          </a:p>
          <a:p>
            <a:r>
              <a:rPr lang="sl-SI" sz="2400" dirty="0" smtClean="0"/>
              <a:t> vključitev </a:t>
            </a:r>
            <a:r>
              <a:rPr lang="sl-SI" sz="2400" dirty="0"/>
              <a:t>koncesionarjev v zNET =&gt; uporaba rešitev eZdravja;</a:t>
            </a:r>
          </a:p>
          <a:p>
            <a:r>
              <a:rPr lang="sl-SI" sz="2400" dirty="0" smtClean="0"/>
              <a:t> spodbuda vseh IZD k pošiljanju vseh dokumentov in podatkov v CRPP;</a:t>
            </a:r>
            <a:endParaRPr lang="sl-SI" sz="2400" dirty="0"/>
          </a:p>
          <a:p>
            <a:r>
              <a:rPr lang="sl-SI" sz="2400" dirty="0" smtClean="0"/>
              <a:t> spodbuda </a:t>
            </a:r>
            <a:r>
              <a:rPr lang="sl-SI" sz="2400" dirty="0"/>
              <a:t>IZD k pošiljanju točnih podatkov o čakalnih dobah, vzpostavitev </a:t>
            </a:r>
            <a:r>
              <a:rPr lang="sl-SI" sz="2400" dirty="0" err="1"/>
              <a:t>info</a:t>
            </a:r>
            <a:r>
              <a:rPr lang="sl-SI" sz="2400" dirty="0"/>
              <a:t>-točk za naročanje pacientov;</a:t>
            </a:r>
          </a:p>
          <a:p>
            <a:r>
              <a:rPr lang="sl-SI" sz="2400" dirty="0" smtClean="0"/>
              <a:t> promocija </a:t>
            </a:r>
            <a:r>
              <a:rPr lang="sl-SI" sz="2400" dirty="0"/>
              <a:t>eZdravja in priložnosti, ki jih ponujajo rešitve eZdravja.</a:t>
            </a:r>
          </a:p>
          <a:p>
            <a:pPr>
              <a:buNone/>
            </a:pPr>
            <a:endParaRPr kumimoji="0" lang="en-GB" altLang="sl-SI" sz="1400" b="0" i="0" u="none" strike="noStrike" kern="1200" cap="none" spc="0" normalizeH="0" baseline="0" noProof="0" dirty="0" smtClean="0">
              <a:ln>
                <a:noFill/>
              </a:ln>
              <a:solidFill>
                <a:srgbClr val="4C4C4C"/>
              </a:solidFill>
              <a:effectLst/>
              <a:uLnTx/>
              <a:uFillTx/>
              <a:latin typeface="Arial" panose="020B0604020202020204" pitchFamily="34" charset="0"/>
              <a:ea typeface="MS Gothic" panose="020B0609070205080204" pitchFamily="49" charset="-128"/>
              <a:cs typeface="+mn-cs"/>
            </a:endParaRPr>
          </a:p>
        </p:txBody>
      </p:sp>
      <p:sp>
        <p:nvSpPr>
          <p:cNvPr id="8" name="Text Box 1"/>
          <p:cNvSpPr txBox="1">
            <a:spLocks noChangeArrowheads="1"/>
          </p:cNvSpPr>
          <p:nvPr/>
        </p:nvSpPr>
        <p:spPr bwMode="auto">
          <a:xfrm>
            <a:off x="377184" y="1266825"/>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a:solidFill>
                  <a:srgbClr val="0070C0"/>
                </a:solidFill>
                <a:latin typeface="Calibri" panose="020F0502020204030204" pitchFamily="34" charset="0"/>
                <a:cs typeface="Calibri" panose="020F0502020204030204" pitchFamily="34" charset="0"/>
              </a:rPr>
              <a:t>Prioritetne aktivnosti za ohranitev spodbudnega trenda in nadaljnji </a:t>
            </a:r>
            <a:r>
              <a:rPr lang="sl-SI" altLang="sl-SI" sz="3000" b="1" dirty="0" smtClean="0">
                <a:solidFill>
                  <a:srgbClr val="0070C0"/>
                </a:solidFill>
                <a:latin typeface="Calibri" panose="020F0502020204030204" pitchFamily="34" charset="0"/>
                <a:cs typeface="Calibri" panose="020F0502020204030204" pitchFamily="34" charset="0"/>
              </a:rPr>
              <a:t>razvoj - 2. </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7006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1AFA38FC-6B96-4824-A764-C1D8F1E2D8D4}" type="slidenum">
              <a:rPr lang="sl-SI" altLang="sl-SI" sz="1400" smtClean="0">
                <a:latin typeface="Times New Roman" panose="02020603050405020304" pitchFamily="18" charset="0"/>
                <a:ea typeface="Arial Unicode MS" panose="020B0604020202020204" charset="-128"/>
              </a:rPr>
              <a:pPr>
                <a:lnSpc>
                  <a:spcPct val="95000"/>
                </a:lnSpc>
                <a:spcAft>
                  <a:spcPct val="0"/>
                </a:spcAft>
                <a:buFont typeface="Wingdings" panose="05000000000000000000" pitchFamily="2" charset="2"/>
                <a:buNone/>
              </a:pPr>
              <a:t>3</a:t>
            </a:fld>
            <a:endParaRPr lang="sl-SI" altLang="sl-SI" sz="1400" smtClean="0">
              <a:latin typeface="Times New Roman" panose="02020603050405020304" pitchFamily="18" charset="0"/>
              <a:ea typeface="Arial Unicode MS" panose="020B0604020202020204" charset="-128"/>
            </a:endParaRPr>
          </a:p>
        </p:txBody>
      </p:sp>
      <p:sp>
        <p:nvSpPr>
          <p:cNvPr id="6147"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en-GB" altLang="sl-SI" sz="3000" b="1" dirty="0" smtClean="0">
                <a:solidFill>
                  <a:srgbClr val="0070C0"/>
                </a:solidFill>
                <a:latin typeface="Calibri" panose="020F0502020204030204" pitchFamily="34" charset="0"/>
                <a:cs typeface="Calibri" panose="020F0502020204030204" pitchFamily="34" charset="0"/>
              </a:rPr>
              <a:t>eRecept </a:t>
            </a:r>
            <a:r>
              <a:rPr lang="sl-SI" altLang="sl-SI" sz="3000" b="1" dirty="0" smtClean="0">
                <a:solidFill>
                  <a:srgbClr val="0070C0"/>
                </a:solidFill>
                <a:latin typeface="Calibri" panose="020F0502020204030204" pitchFamily="34" charset="0"/>
                <a:cs typeface="Calibri" panose="020F0502020204030204" pitchFamily="34" charset="0"/>
              </a:rPr>
              <a:t>v poročilu </a:t>
            </a:r>
            <a:r>
              <a:rPr lang="en-GB" altLang="sl-SI" sz="3000" b="1" dirty="0" smtClean="0">
                <a:solidFill>
                  <a:srgbClr val="0070C0"/>
                </a:solidFill>
                <a:latin typeface="Calibri" panose="020F0502020204030204" pitchFamily="34" charset="0"/>
                <a:cs typeface="Calibri" panose="020F0502020204030204" pitchFamily="34" charset="0"/>
              </a:rPr>
              <a:t>DESI</a:t>
            </a:r>
            <a:endParaRPr lang="en-GB" altLang="sl-SI" sz="3000" b="1" dirty="0">
              <a:solidFill>
                <a:srgbClr val="0070C0"/>
              </a:solidFill>
              <a:latin typeface="Calibri" panose="020F0502020204030204" pitchFamily="34" charset="0"/>
              <a:cs typeface="Calibri" panose="020F0502020204030204" pitchFamily="34" charset="0"/>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 name="Slika 2"/>
          <p:cNvPicPr>
            <a:picLocks noChangeAspect="1"/>
          </p:cNvPicPr>
          <p:nvPr/>
        </p:nvPicPr>
        <p:blipFill>
          <a:blip r:embed="rId3"/>
          <a:stretch>
            <a:fillRect/>
          </a:stretch>
        </p:blipFill>
        <p:spPr>
          <a:xfrm>
            <a:off x="352425" y="1819275"/>
            <a:ext cx="9542275" cy="4147709"/>
          </a:xfrm>
          <a:prstGeom prst="rect">
            <a:avLst/>
          </a:prstGeom>
        </p:spPr>
      </p:pic>
    </p:spTree>
    <p:extLst>
      <p:ext uri="{BB962C8B-B14F-4D97-AF65-F5344CB8AC3E}">
        <p14:creationId xmlns:p14="http://schemas.microsoft.com/office/powerpoint/2010/main" val="11224109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FA38FC-6B96-4824-A764-C1D8F1E2D8D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6149" name="Text Box 3"/>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r>
              <a:rPr lang="sl-SI" sz="2400" dirty="0" smtClean="0"/>
              <a:t> Rešitve </a:t>
            </a:r>
            <a:r>
              <a:rPr lang="sl-SI" sz="2400" dirty="0"/>
              <a:t>eZdravja v Sloveniji so zadnja leta doživele nesluten razvoj;</a:t>
            </a:r>
          </a:p>
          <a:p>
            <a:r>
              <a:rPr lang="sl-SI" sz="2400" dirty="0" smtClean="0"/>
              <a:t> uporaba </a:t>
            </a:r>
            <a:r>
              <a:rPr lang="sl-SI" sz="2400" dirty="0"/>
              <a:t>se je povečala tudi več desetkrat;</a:t>
            </a:r>
          </a:p>
          <a:p>
            <a:r>
              <a:rPr lang="sl-SI" sz="2400" dirty="0" smtClean="0"/>
              <a:t> težave </a:t>
            </a:r>
            <a:r>
              <a:rPr lang="sl-SI" sz="2400" dirty="0"/>
              <a:t>zaradi neustreznih vlaganj v informatiko (kadri, infrastruktura, rešitve);</a:t>
            </a:r>
          </a:p>
          <a:p>
            <a:r>
              <a:rPr lang="sl-SI" sz="2400" dirty="0" smtClean="0"/>
              <a:t> dvigniti </a:t>
            </a:r>
            <a:r>
              <a:rPr lang="sl-SI" sz="2400" dirty="0"/>
              <a:t>digitalno kulturo v zdravstvenih ustanovah in digitalne kompetence vseh zaposlenih;</a:t>
            </a:r>
          </a:p>
          <a:p>
            <a:r>
              <a:rPr lang="sl-SI" sz="2400" dirty="0" smtClean="0"/>
              <a:t> vložiti </a:t>
            </a:r>
            <a:r>
              <a:rPr lang="sl-SI" sz="2400" dirty="0"/>
              <a:t>je potrebno veliko naporov in sredstev za ohranjanje in nadaljevane res ogromnega napredka v zdravstveni informatiki v zadnjih letih.</a:t>
            </a:r>
          </a:p>
        </p:txBody>
      </p:sp>
      <p:sp>
        <p:nvSpPr>
          <p:cNvPr id="8"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Zaključek</a:t>
            </a:r>
            <a:endParaRPr lang="en-GB" altLang="sl-SI" sz="3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3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5B8AA3BF-3885-4E5F-986C-1D9117818FF5}" type="slidenum">
              <a:rPr lang="sl-SI" altLang="sl-SI" sz="1400" smtClean="0">
                <a:latin typeface="Times New Roman" panose="02020603050405020304" pitchFamily="18" charset="0"/>
                <a:ea typeface="Arial Unicode MS" panose="020B0604020202020204" charset="-128"/>
              </a:rPr>
              <a:pPr>
                <a:lnSpc>
                  <a:spcPct val="95000"/>
                </a:lnSpc>
                <a:spcAft>
                  <a:spcPct val="0"/>
                </a:spcAft>
                <a:buFont typeface="Wingdings" panose="05000000000000000000" pitchFamily="2" charset="2"/>
                <a:buNone/>
              </a:pPr>
              <a:t>31</a:t>
            </a:fld>
            <a:endParaRPr lang="sl-SI" altLang="sl-SI" sz="1400" smtClean="0">
              <a:latin typeface="Times New Roman" panose="02020603050405020304" pitchFamily="18" charset="0"/>
              <a:ea typeface="Arial Unicode MS" panose="020B0604020202020204" charset="-128"/>
            </a:endParaRPr>
          </a:p>
        </p:txBody>
      </p:sp>
      <p:sp>
        <p:nvSpPr>
          <p:cNvPr id="9217" name="Text Box 1"/>
          <p:cNvSpPr txBox="1">
            <a:spLocks noChangeArrowheads="1"/>
          </p:cNvSpPr>
          <p:nvPr/>
        </p:nvSpPr>
        <p:spPr bwMode="auto">
          <a:xfrm>
            <a:off x="719138" y="1116013"/>
            <a:ext cx="8534400" cy="416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44475" indent="-244475">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1pPr>
            <a:lvl2pP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2pPr>
            <a:lvl3pP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3pPr>
            <a:lvl4pPr marL="1600200" indent="-228600">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4pPr>
            <a:lvl5pP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5pPr>
            <a:lvl6pPr marL="1522413" indent="-204788" defTabSz="449263" fontAlgn="base" hangingPunct="0">
              <a:lnSpc>
                <a:spcPct val="93000"/>
              </a:lnSpc>
              <a:spcBef>
                <a:spcPct val="0"/>
              </a:spcBef>
              <a:spcAft>
                <a:spcPct val="0"/>
              </a:spcAft>
              <a:buClr>
                <a:srgbClr val="000000"/>
              </a:buClr>
              <a:buSzPct val="45000"/>
              <a:buFont typeface="Wingdings" panose="05000000000000000000" pitchFamily="2" charset="2"/>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6pPr>
            <a:lvl7pPr marL="1979613" indent="-204788" defTabSz="449263" fontAlgn="base" hangingPunct="0">
              <a:lnSpc>
                <a:spcPct val="93000"/>
              </a:lnSpc>
              <a:spcBef>
                <a:spcPct val="0"/>
              </a:spcBef>
              <a:spcAft>
                <a:spcPct val="0"/>
              </a:spcAft>
              <a:buClr>
                <a:srgbClr val="000000"/>
              </a:buClr>
              <a:buSzPct val="45000"/>
              <a:buFont typeface="Wingdings" panose="05000000000000000000" pitchFamily="2" charset="2"/>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7pPr>
            <a:lvl8pPr marL="2436813" indent="-204788" defTabSz="449263" fontAlgn="base" hangingPunct="0">
              <a:lnSpc>
                <a:spcPct val="93000"/>
              </a:lnSpc>
              <a:spcBef>
                <a:spcPct val="0"/>
              </a:spcBef>
              <a:spcAft>
                <a:spcPct val="0"/>
              </a:spcAft>
              <a:buClr>
                <a:srgbClr val="000000"/>
              </a:buClr>
              <a:buSzPct val="45000"/>
              <a:buFont typeface="Wingdings" panose="05000000000000000000" pitchFamily="2" charset="2"/>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8pPr>
            <a:lvl9pPr marL="2894013" indent="-204788" defTabSz="449263" fontAlgn="base" hangingPunct="0">
              <a:lnSpc>
                <a:spcPct val="93000"/>
              </a:lnSpc>
              <a:spcBef>
                <a:spcPct val="0"/>
              </a:spcBef>
              <a:spcAft>
                <a:spcPct val="0"/>
              </a:spcAft>
              <a:buClr>
                <a:srgbClr val="000000"/>
              </a:buClr>
              <a:buSzPct val="45000"/>
              <a:buFont typeface="Wingdings" panose="05000000000000000000" pitchFamily="2" charset="2"/>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9pPr>
          </a:lstStyle>
          <a:p>
            <a:pPr algn="r" eaLnBrk="1" hangingPunct="1">
              <a:spcBef>
                <a:spcPts val="600"/>
              </a:spcBef>
              <a:spcAft>
                <a:spcPts val="600"/>
              </a:spcAft>
              <a:buClr>
                <a:srgbClr val="006600"/>
              </a:buClr>
              <a:buSzPct val="45000"/>
              <a:buFont typeface="Tahoma" panose="020B0604030504040204" pitchFamily="34" charset="0"/>
              <a:buNone/>
              <a:defRPr/>
            </a:pPr>
            <a:endParaRPr lang="en-GB" altLang="sl-SI" sz="4000" i="1" dirty="0" smtClean="0">
              <a:solidFill>
                <a:srgbClr val="1F497D"/>
              </a:solidFill>
              <a:effectLst>
                <a:outerShdw blurRad="38100" dist="38100" dir="2700000" algn="tl">
                  <a:srgbClr val="C0C0C0"/>
                </a:outerShdw>
              </a:effectLst>
              <a:latin typeface="Tahoma" panose="020B0604030504040204" pitchFamily="34" charset="0"/>
              <a:cs typeface="Tahoma" panose="020B0604030504040204" pitchFamily="34" charset="0"/>
            </a:endParaRPr>
          </a:p>
          <a:p>
            <a:pPr algn="ctr" eaLnBrk="1" hangingPunct="1">
              <a:spcBef>
                <a:spcPts val="600"/>
              </a:spcBef>
              <a:spcAft>
                <a:spcPts val="600"/>
              </a:spcAft>
              <a:buClr>
                <a:srgbClr val="006600"/>
              </a:buClr>
              <a:buSzPct val="45000"/>
              <a:buFont typeface="Tahoma" panose="020B0604030504040204" pitchFamily="34" charset="0"/>
              <a:buNone/>
              <a:defRPr/>
            </a:pPr>
            <a:endParaRPr lang="en-GB" altLang="sl-SI" sz="4000" i="1" dirty="0" smtClean="0">
              <a:solidFill>
                <a:srgbClr val="1F497D"/>
              </a:solidFill>
              <a:effectLst>
                <a:outerShdw blurRad="38100" dist="38100" dir="2700000" algn="tl">
                  <a:srgbClr val="C0C0C0"/>
                </a:outerShdw>
              </a:effectLst>
              <a:latin typeface="Tahoma" panose="020B0604030504040204" pitchFamily="34" charset="0"/>
              <a:cs typeface="Tahoma" panose="020B0604030504040204" pitchFamily="34" charset="0"/>
            </a:endParaRPr>
          </a:p>
          <a:p>
            <a:pPr algn="ctr" eaLnBrk="1" hangingPunct="1">
              <a:spcBef>
                <a:spcPts val="600"/>
              </a:spcBef>
              <a:spcAft>
                <a:spcPts val="600"/>
              </a:spcAft>
              <a:buClr>
                <a:srgbClr val="006600"/>
              </a:buClr>
              <a:buSzPct val="45000"/>
              <a:buFont typeface="Tahoma" panose="020B0604030504040204" pitchFamily="34" charset="0"/>
              <a:buNone/>
              <a:defRPr/>
            </a:pPr>
            <a:r>
              <a:rPr lang="en-GB" altLang="sl-SI" sz="4000" b="1" i="1" dirty="0" err="1" smtClean="0">
                <a:solidFill>
                  <a:srgbClr val="0070C0"/>
                </a:solidFill>
                <a:latin typeface="Calibri" panose="020F0502020204030204" pitchFamily="34" charset="0"/>
                <a:cs typeface="Calibri" panose="020F0502020204030204" pitchFamily="34" charset="0"/>
              </a:rPr>
              <a:t>Hvala</a:t>
            </a:r>
            <a:r>
              <a:rPr lang="en-GB" altLang="sl-SI" sz="4000" b="1" i="1" dirty="0" smtClean="0">
                <a:solidFill>
                  <a:srgbClr val="0070C0"/>
                </a:solidFill>
                <a:latin typeface="Calibri" panose="020F0502020204030204" pitchFamily="34" charset="0"/>
                <a:cs typeface="Calibri" panose="020F0502020204030204" pitchFamily="34" charset="0"/>
              </a:rPr>
              <a:t> </a:t>
            </a:r>
            <a:r>
              <a:rPr lang="en-GB" altLang="sl-SI" sz="4000" b="1" i="1" dirty="0" err="1" smtClean="0">
                <a:solidFill>
                  <a:srgbClr val="0070C0"/>
                </a:solidFill>
                <a:latin typeface="Calibri" panose="020F0502020204030204" pitchFamily="34" charset="0"/>
                <a:cs typeface="Calibri" panose="020F0502020204030204" pitchFamily="34" charset="0"/>
              </a:rPr>
              <a:t>za</a:t>
            </a:r>
            <a:r>
              <a:rPr lang="en-GB" altLang="sl-SI" sz="4000" b="1" i="1" dirty="0" smtClean="0">
                <a:solidFill>
                  <a:srgbClr val="0070C0"/>
                </a:solidFill>
                <a:latin typeface="Calibri" panose="020F0502020204030204" pitchFamily="34" charset="0"/>
                <a:cs typeface="Calibri" panose="020F0502020204030204" pitchFamily="34" charset="0"/>
              </a:rPr>
              <a:t> </a:t>
            </a:r>
            <a:r>
              <a:rPr lang="en-GB" altLang="sl-SI" sz="4000" b="1" i="1" dirty="0" err="1" smtClean="0">
                <a:solidFill>
                  <a:srgbClr val="0070C0"/>
                </a:solidFill>
                <a:latin typeface="Calibri" panose="020F0502020204030204" pitchFamily="34" charset="0"/>
                <a:cs typeface="Calibri" panose="020F0502020204030204" pitchFamily="34" charset="0"/>
              </a:rPr>
              <a:t>pozornost</a:t>
            </a:r>
            <a:r>
              <a:rPr lang="en-GB" altLang="sl-SI" sz="4000" b="1" i="1" dirty="0" smtClean="0">
                <a:solidFill>
                  <a:srgbClr val="0070C0"/>
                </a:solidFill>
                <a:latin typeface="Calibri" panose="020F0502020204030204" pitchFamily="34" charset="0"/>
                <a:cs typeface="Calibri" panose="020F0502020204030204" pitchFamily="34" charset="0"/>
              </a:rPr>
              <a:t>!</a:t>
            </a:r>
          </a:p>
          <a:p>
            <a:pPr lvl="3" eaLnBrk="1" hangingPunct="1">
              <a:lnSpc>
                <a:spcPct val="80000"/>
              </a:lnSpc>
              <a:spcBef>
                <a:spcPts val="600"/>
              </a:spcBef>
              <a:spcAft>
                <a:spcPts val="600"/>
              </a:spcAft>
              <a:buClr>
                <a:srgbClr val="006600"/>
              </a:buClr>
              <a:buSzPct val="45000"/>
              <a:buFont typeface="Tahoma" panose="020B0604030504040204" pitchFamily="34" charset="0"/>
              <a:buNone/>
              <a:defRPr/>
            </a:pPr>
            <a:endParaRPr lang="en-GB" altLang="sl-SI" sz="3200" dirty="0" smtClean="0">
              <a:solidFill>
                <a:srgbClr val="1F497D"/>
              </a:solidFill>
              <a:effectLst>
                <a:outerShdw blurRad="38100" dist="38100" dir="2700000" algn="tl">
                  <a:srgbClr val="C0C0C0"/>
                </a:outerShdw>
              </a:effectLst>
              <a:cs typeface="Tahoma" panose="020B0604030504040204" pitchFamily="34" charset="0"/>
            </a:endParaRPr>
          </a:p>
          <a:p>
            <a:pPr algn="ctr" eaLnBrk="1" hangingPunct="1">
              <a:lnSpc>
                <a:spcPct val="80000"/>
              </a:lnSpc>
              <a:spcBef>
                <a:spcPts val="1450"/>
              </a:spcBef>
              <a:spcAft>
                <a:spcPts val="1450"/>
              </a:spcAft>
              <a:buClr>
                <a:srgbClr val="006600"/>
              </a:buClr>
              <a:buSzPct val="45000"/>
              <a:buFont typeface="Tahoma" panose="020B0604030504040204" pitchFamily="34" charset="0"/>
              <a:buNone/>
              <a:defRPr/>
            </a:pPr>
            <a:r>
              <a:rPr lang="en-GB" altLang="sl-SI" sz="2800" i="1" dirty="0" err="1" smtClean="0">
                <a:solidFill>
                  <a:srgbClr val="4C4C4C"/>
                </a:solidFill>
                <a:cs typeface="Tahoma" panose="020B0604030504040204" pitchFamily="34" charset="0"/>
              </a:rPr>
              <a:t>Vprašanja</a:t>
            </a:r>
            <a:r>
              <a:rPr lang="en-GB" altLang="sl-SI" sz="2800" i="1" dirty="0" smtClean="0">
                <a:solidFill>
                  <a:srgbClr val="4C4C4C"/>
                </a:solidFill>
                <a:cs typeface="Tahoma" panose="020B0604030504040204" pitchFamily="34" charset="0"/>
              </a:rPr>
              <a:t>?</a:t>
            </a:r>
          </a:p>
          <a:p>
            <a:pPr algn="ctr" eaLnBrk="1" hangingPunct="1">
              <a:lnSpc>
                <a:spcPct val="80000"/>
              </a:lnSpc>
              <a:spcBef>
                <a:spcPts val="1450"/>
              </a:spcBef>
              <a:spcAft>
                <a:spcPts val="1450"/>
              </a:spcAft>
              <a:buClr>
                <a:srgbClr val="006600"/>
              </a:buClr>
              <a:buSzPct val="45000"/>
              <a:buFont typeface="Tahoma" panose="020B0604030504040204" pitchFamily="34" charset="0"/>
              <a:buNone/>
              <a:defRPr/>
            </a:pPr>
            <a:r>
              <a:rPr lang="en-GB" altLang="sl-SI" sz="2800" i="1" dirty="0" err="1" smtClean="0">
                <a:solidFill>
                  <a:srgbClr val="4C4C4C"/>
                </a:solidFill>
                <a:cs typeface="Tahoma" panose="020B0604030504040204" pitchFamily="34" charset="0"/>
              </a:rPr>
              <a:t>Pripombe</a:t>
            </a:r>
            <a:r>
              <a:rPr lang="en-GB" altLang="sl-SI" sz="2800" i="1" dirty="0" smtClean="0">
                <a:solidFill>
                  <a:srgbClr val="4C4C4C"/>
                </a:solidFill>
                <a:cs typeface="Tahoma" panose="020B0604030504040204" pitchFamily="34" charset="0"/>
              </a:rPr>
              <a:t>?</a:t>
            </a:r>
          </a:p>
          <a:p>
            <a:pPr algn="ctr" eaLnBrk="1" hangingPunct="1">
              <a:lnSpc>
                <a:spcPct val="80000"/>
              </a:lnSpc>
              <a:spcBef>
                <a:spcPts val="1450"/>
              </a:spcBef>
              <a:spcAft>
                <a:spcPts val="1450"/>
              </a:spcAft>
              <a:buClr>
                <a:srgbClr val="006600"/>
              </a:buClr>
              <a:buSzPct val="45000"/>
              <a:buFont typeface="Tahoma" panose="020B0604030504040204" pitchFamily="34" charset="0"/>
              <a:buNone/>
              <a:defRPr/>
            </a:pPr>
            <a:r>
              <a:rPr lang="en-GB" altLang="sl-SI" sz="2800" i="1" dirty="0" err="1" smtClean="0">
                <a:solidFill>
                  <a:srgbClr val="4C4C4C"/>
                </a:solidFill>
                <a:cs typeface="Tahoma" panose="020B0604030504040204" pitchFamily="34" charset="0"/>
              </a:rPr>
              <a:t>Predlogi</a:t>
            </a:r>
            <a:r>
              <a:rPr lang="en-GB" altLang="sl-SI" sz="2800" i="1" dirty="0" smtClean="0">
                <a:solidFill>
                  <a:srgbClr val="4C4C4C"/>
                </a:solidFill>
                <a:cs typeface="Tahoma" panose="020B060403050404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93" y="0"/>
            <a:ext cx="10104218" cy="7578163"/>
          </a:xfrm>
          <a:prstGeom prst="rect">
            <a:avLst/>
          </a:prstGeom>
        </p:spPr>
      </p:pic>
    </p:spTree>
    <p:extLst>
      <p:ext uri="{BB962C8B-B14F-4D97-AF65-F5344CB8AC3E}">
        <p14:creationId xmlns:p14="http://schemas.microsoft.com/office/powerpoint/2010/main" val="3124555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1AFA38FC-6B96-4824-A764-C1D8F1E2D8D4}" type="slidenum">
              <a:rPr lang="sl-SI" altLang="sl-SI" sz="1400" smtClean="0">
                <a:latin typeface="Times New Roman" panose="02020603050405020304" pitchFamily="18" charset="0"/>
                <a:ea typeface="Arial Unicode MS" panose="020B0604020202020204" charset="-128"/>
              </a:rPr>
              <a:pPr>
                <a:lnSpc>
                  <a:spcPct val="95000"/>
                </a:lnSpc>
                <a:spcAft>
                  <a:spcPct val="0"/>
                </a:spcAft>
                <a:buFont typeface="Wingdings" panose="05000000000000000000" pitchFamily="2" charset="2"/>
                <a:buNone/>
              </a:pPr>
              <a:t>4</a:t>
            </a:fld>
            <a:endParaRPr lang="sl-SI" altLang="sl-SI" sz="1400" smtClean="0">
              <a:latin typeface="Times New Roman" panose="02020603050405020304" pitchFamily="18" charset="0"/>
              <a:ea typeface="Arial Unicode MS" panose="020B0604020202020204" charset="-128"/>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6" name="Označba mesta vseb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48" y="1137785"/>
            <a:ext cx="8388200" cy="6386468"/>
          </a:xfrm>
          <a:prstGeom prst="rect">
            <a:avLst/>
          </a:prstGeom>
        </p:spPr>
      </p:pic>
    </p:spTree>
    <p:extLst>
      <p:ext uri="{BB962C8B-B14F-4D97-AF65-F5344CB8AC3E}">
        <p14:creationId xmlns:p14="http://schemas.microsoft.com/office/powerpoint/2010/main" val="29405400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1AFA38FC-6B96-4824-A764-C1D8F1E2D8D4}" type="slidenum">
              <a:rPr lang="sl-SI" altLang="sl-SI" sz="1400" smtClean="0">
                <a:latin typeface="Times New Roman" panose="02020603050405020304" pitchFamily="18" charset="0"/>
                <a:ea typeface="Arial Unicode MS" panose="020B0604020202020204" charset="-128"/>
              </a:rPr>
              <a:pPr>
                <a:lnSpc>
                  <a:spcPct val="95000"/>
                </a:lnSpc>
                <a:spcAft>
                  <a:spcPct val="0"/>
                </a:spcAft>
                <a:buFont typeface="Wingdings" panose="05000000000000000000" pitchFamily="2" charset="2"/>
                <a:buNone/>
              </a:pPr>
              <a:t>5</a:t>
            </a:fld>
            <a:endParaRPr lang="sl-SI" altLang="sl-SI" sz="1400" smtClean="0">
              <a:latin typeface="Times New Roman" panose="02020603050405020304" pitchFamily="18" charset="0"/>
              <a:ea typeface="Arial Unicode MS" panose="020B0604020202020204" charset="-128"/>
            </a:endParaRPr>
          </a:p>
        </p:txBody>
      </p:sp>
      <p:sp>
        <p:nvSpPr>
          <p:cNvPr id="6147"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Projekt                      </a:t>
            </a:r>
            <a:r>
              <a:rPr lang="sl-SI" altLang="sl-SI" sz="3000" b="1" dirty="0" smtClean="0">
                <a:solidFill>
                  <a:schemeClr val="bg1"/>
                </a:solidFill>
                <a:latin typeface="Calibri" panose="020F0502020204030204" pitchFamily="34" charset="0"/>
                <a:cs typeface="Calibri" panose="020F0502020204030204" pitchFamily="34" charset="0"/>
              </a:rPr>
              <a:t>.</a:t>
            </a:r>
            <a:endParaRPr lang="en-GB" altLang="sl-SI" sz="3000" b="1" dirty="0">
              <a:solidFill>
                <a:schemeClr val="bg1"/>
              </a:solidFill>
              <a:latin typeface="Calibri" panose="020F0502020204030204" pitchFamily="34" charset="0"/>
              <a:cs typeface="Calibri" panose="020F0502020204030204" pitchFamily="34" charset="0"/>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9" name="Text Box 3"/>
          <p:cNvSpPr txBox="1">
            <a:spLocks noChangeArrowheads="1"/>
          </p:cNvSpPr>
          <p:nvPr/>
        </p:nvSpPr>
        <p:spPr bwMode="auto">
          <a:xfrm>
            <a:off x="359792" y="1890713"/>
            <a:ext cx="9504485"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r>
              <a:rPr lang="sl-SI" sz="2400" dirty="0" smtClean="0"/>
              <a:t> Projekt eZdravje je predstavljal enega </a:t>
            </a:r>
            <a:r>
              <a:rPr lang="sl-SI" sz="2400" u="sng" dirty="0" smtClean="0"/>
              <a:t>večjih projektov informatizacije</a:t>
            </a:r>
            <a:r>
              <a:rPr lang="sl-SI" sz="2400" dirty="0" smtClean="0"/>
              <a:t> javnih storitev v </a:t>
            </a:r>
            <a:r>
              <a:rPr lang="sl-SI" sz="2400" dirty="0" smtClean="0"/>
              <a:t>Sloveniji;</a:t>
            </a:r>
            <a:endParaRPr lang="sl-SI" sz="2400" dirty="0" smtClean="0"/>
          </a:p>
          <a:p>
            <a:r>
              <a:rPr lang="sl-SI" sz="2400" dirty="0" smtClean="0"/>
              <a:t> </a:t>
            </a:r>
            <a:r>
              <a:rPr lang="sl-SI" sz="2400" dirty="0" smtClean="0"/>
              <a:t>začetek </a:t>
            </a:r>
            <a:r>
              <a:rPr lang="sl-SI" sz="2400" dirty="0" smtClean="0"/>
              <a:t>leta </a:t>
            </a:r>
            <a:r>
              <a:rPr lang="sl-SI" sz="2400" u="sng" dirty="0" smtClean="0"/>
              <a:t>2008</a:t>
            </a:r>
            <a:r>
              <a:rPr lang="sl-SI" sz="2400" dirty="0"/>
              <a:t>;</a:t>
            </a:r>
            <a:endParaRPr lang="sl-SI" sz="2400" dirty="0" smtClean="0"/>
          </a:p>
          <a:p>
            <a:r>
              <a:rPr lang="sl-SI" sz="2400" dirty="0" smtClean="0"/>
              <a:t> </a:t>
            </a:r>
            <a:r>
              <a:rPr lang="sl-SI" sz="2400" dirty="0" smtClean="0"/>
              <a:t>vodilo </a:t>
            </a:r>
            <a:r>
              <a:rPr lang="sl-SI" sz="2400" dirty="0" smtClean="0"/>
              <a:t>ga je Ministrstvo za zdravje </a:t>
            </a:r>
            <a:r>
              <a:rPr lang="sl-SI" sz="2400" dirty="0" smtClean="0"/>
              <a:t>RS;</a:t>
            </a:r>
          </a:p>
          <a:p>
            <a:r>
              <a:rPr lang="sl-SI" sz="2400" dirty="0" smtClean="0"/>
              <a:t> sofinanciranje EU iz </a:t>
            </a:r>
            <a:r>
              <a:rPr lang="sl-SI" sz="2400" u="sng" dirty="0" smtClean="0"/>
              <a:t>Evropskega socialnega sklada</a:t>
            </a:r>
            <a:r>
              <a:rPr lang="sl-SI" sz="2400" dirty="0" smtClean="0"/>
              <a:t>, Slovenija je sofinancirala 15 %;</a:t>
            </a:r>
          </a:p>
          <a:p>
            <a:r>
              <a:rPr lang="sl-SI" sz="2400" dirty="0" smtClean="0"/>
              <a:t> </a:t>
            </a:r>
            <a:r>
              <a:rPr lang="sl-SI" sz="2400" u="sng" dirty="0" smtClean="0"/>
              <a:t>1. 12</a:t>
            </a:r>
            <a:r>
              <a:rPr lang="sl-SI" sz="2400" u="sng" dirty="0" smtClean="0"/>
              <a:t>. 2015</a:t>
            </a:r>
            <a:r>
              <a:rPr lang="sl-SI" sz="2400" dirty="0" smtClean="0"/>
              <a:t> zaključek projekta, Slovenija sama zagotavlja </a:t>
            </a:r>
            <a:r>
              <a:rPr lang="sl-SI" sz="2400" dirty="0" smtClean="0"/>
              <a:t>sredstva;</a:t>
            </a:r>
            <a:endParaRPr lang="sl-SI" sz="2400" dirty="0" smtClean="0"/>
          </a:p>
          <a:p>
            <a:r>
              <a:rPr lang="sl-SI" sz="2400" dirty="0" smtClean="0"/>
              <a:t> </a:t>
            </a:r>
            <a:r>
              <a:rPr lang="sl-SI" sz="2400" dirty="0" smtClean="0"/>
              <a:t>decembra </a:t>
            </a:r>
            <a:r>
              <a:rPr lang="sl-SI" sz="2400" dirty="0" smtClean="0"/>
              <a:t>2015  je upravljanje rešitev (20) prevzel</a:t>
            </a:r>
            <a:r>
              <a:rPr lang="sl-SI" sz="2400" dirty="0" smtClean="0">
                <a:solidFill>
                  <a:schemeClr val="tx1"/>
                </a:solidFill>
              </a:rPr>
              <a:t> </a:t>
            </a:r>
            <a:r>
              <a:rPr lang="sl-SI" sz="2400" u="sng" dirty="0" smtClean="0">
                <a:solidFill>
                  <a:schemeClr val="tx1"/>
                </a:solidFill>
              </a:rPr>
              <a:t>NIJZ;</a:t>
            </a:r>
            <a:endParaRPr lang="sl-SI" sz="2400" u="sng" dirty="0" smtClean="0">
              <a:solidFill>
                <a:schemeClr val="tx1"/>
              </a:solidFill>
            </a:endParaRPr>
          </a:p>
          <a:p>
            <a:r>
              <a:rPr lang="sl-SI" sz="2400" dirty="0" smtClean="0">
                <a:solidFill>
                  <a:schemeClr val="tx1"/>
                </a:solidFill>
              </a:rPr>
              <a:t> </a:t>
            </a:r>
            <a:r>
              <a:rPr lang="sl-SI" sz="2400" dirty="0" smtClean="0">
                <a:solidFill>
                  <a:schemeClr val="tx1"/>
                </a:solidFill>
              </a:rPr>
              <a:t>vse </a:t>
            </a:r>
            <a:r>
              <a:rPr lang="sl-SI" sz="2400" dirty="0" smtClean="0">
                <a:solidFill>
                  <a:schemeClr val="tx1"/>
                </a:solidFill>
              </a:rPr>
              <a:t>rešitve so na </a:t>
            </a:r>
            <a:r>
              <a:rPr lang="sl-SI" sz="2400" u="sng" dirty="0" smtClean="0">
                <a:solidFill>
                  <a:schemeClr val="tx1"/>
                </a:solidFill>
              </a:rPr>
              <a:t>nacionalni ravni</a:t>
            </a:r>
            <a:r>
              <a:rPr lang="sl-SI" sz="2400" dirty="0" smtClean="0">
                <a:solidFill>
                  <a:schemeClr val="tx1"/>
                </a:solidFill>
              </a:rPr>
              <a:t>.</a:t>
            </a:r>
          </a:p>
          <a:p>
            <a:pPr eaLnBrk="1">
              <a:lnSpc>
                <a:spcPct val="140000"/>
              </a:lnSpc>
              <a:spcAft>
                <a:spcPct val="0"/>
              </a:spcAft>
              <a:buFont typeface="Wingdings" panose="05000000000000000000" pitchFamily="2" charset="2"/>
              <a:buNone/>
            </a:pPr>
            <a:endParaRPr lang="en-GB" altLang="sl-SI" sz="1400" dirty="0">
              <a:solidFill>
                <a:srgbClr val="4C4C4C"/>
              </a:solidFill>
            </a:endParaRPr>
          </a:p>
        </p:txBody>
      </p:sp>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248" y="1095183"/>
            <a:ext cx="2127508" cy="795530"/>
          </a:xfrm>
          <a:prstGeom prst="rect">
            <a:avLst/>
          </a:prstGeom>
        </p:spPr>
      </p:pic>
    </p:spTree>
    <p:extLst>
      <p:ext uri="{BB962C8B-B14F-4D97-AF65-F5344CB8AC3E}">
        <p14:creationId xmlns:p14="http://schemas.microsoft.com/office/powerpoint/2010/main" val="37097420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1AFA38FC-6B96-4824-A764-C1D8F1E2D8D4}" type="slidenum">
              <a:rPr lang="sl-SI" altLang="sl-SI" sz="1400" smtClean="0">
                <a:latin typeface="Times New Roman" panose="02020603050405020304" pitchFamily="18" charset="0"/>
                <a:ea typeface="Arial Unicode MS" panose="020B0604020202020204" charset="-128"/>
              </a:rPr>
              <a:pPr>
                <a:lnSpc>
                  <a:spcPct val="95000"/>
                </a:lnSpc>
                <a:spcAft>
                  <a:spcPct val="0"/>
                </a:spcAft>
                <a:buFont typeface="Wingdings" panose="05000000000000000000" pitchFamily="2" charset="2"/>
                <a:buNone/>
              </a:pPr>
              <a:t>6</a:t>
            </a:fld>
            <a:endParaRPr lang="sl-SI" altLang="sl-SI" sz="1400" smtClean="0">
              <a:latin typeface="Times New Roman" panose="02020603050405020304" pitchFamily="18" charset="0"/>
              <a:ea typeface="Arial Unicode MS" panose="020B0604020202020204" charset="-128"/>
            </a:endParaRPr>
          </a:p>
        </p:txBody>
      </p:sp>
      <p:sp>
        <p:nvSpPr>
          <p:cNvPr id="6147"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Rešitve eZdravja</a:t>
            </a:r>
            <a:endParaRPr lang="sl-SI" altLang="sl-SI" sz="3000" b="1" dirty="0">
              <a:solidFill>
                <a:srgbClr val="0070C0"/>
              </a:solidFill>
              <a:latin typeface="Calibri" panose="020F0502020204030204" pitchFamily="34" charset="0"/>
              <a:cs typeface="Calibri" panose="020F0502020204030204" pitchFamily="34" charset="0"/>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6" name="Slika 5"/>
          <p:cNvPicPr>
            <a:picLocks noChangeAspect="1"/>
          </p:cNvPicPr>
          <p:nvPr/>
        </p:nvPicPr>
        <p:blipFill rotWithShape="1">
          <a:blip r:embed="rId3"/>
          <a:srcRect b="15899"/>
          <a:stretch/>
        </p:blipFill>
        <p:spPr>
          <a:xfrm>
            <a:off x="1799952" y="1819275"/>
            <a:ext cx="6762720" cy="4779586"/>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r="8090"/>
          <a:stretch>
            <a:fillRect/>
          </a:stretch>
        </p:blipFill>
        <p:spPr bwMode="auto">
          <a:xfrm>
            <a:off x="8208664" y="2039132"/>
            <a:ext cx="1573774" cy="74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234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1AFA38FC-6B96-4824-A764-C1D8F1E2D8D4}" type="slidenum">
              <a:rPr lang="sl-SI" altLang="sl-SI" sz="1400" smtClean="0">
                <a:latin typeface="Times New Roman" panose="02020603050405020304" pitchFamily="18" charset="0"/>
                <a:ea typeface="Arial Unicode MS" panose="020B0604020202020204" charset="-128"/>
              </a:rPr>
              <a:pPr>
                <a:lnSpc>
                  <a:spcPct val="95000"/>
                </a:lnSpc>
                <a:spcAft>
                  <a:spcPct val="0"/>
                </a:spcAft>
                <a:buFont typeface="Wingdings" panose="05000000000000000000" pitchFamily="2" charset="2"/>
                <a:buNone/>
              </a:pPr>
              <a:t>7</a:t>
            </a:fld>
            <a:endParaRPr lang="sl-SI" altLang="sl-SI" sz="1400" smtClean="0">
              <a:latin typeface="Times New Roman" panose="02020603050405020304" pitchFamily="18" charset="0"/>
              <a:ea typeface="Arial Unicode MS" panose="020B0604020202020204" charset="-128"/>
            </a:endParaRPr>
          </a:p>
        </p:txBody>
      </p:sp>
      <p:sp>
        <p:nvSpPr>
          <p:cNvPr id="6147" name="Text Box 1"/>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Sistemska povezanost rešitve eZdravja</a:t>
            </a:r>
            <a:endParaRPr lang="sl-SI" altLang="sl-SI" sz="3000" b="1" dirty="0">
              <a:solidFill>
                <a:srgbClr val="0070C0"/>
              </a:solidFill>
              <a:latin typeface="Calibri" panose="020F0502020204030204" pitchFamily="34" charset="0"/>
              <a:cs typeface="Calibri" panose="020F0502020204030204" pitchFamily="34" charset="0"/>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 name="Slika 1"/>
          <p:cNvPicPr>
            <a:picLocks noChangeAspect="1"/>
          </p:cNvPicPr>
          <p:nvPr/>
        </p:nvPicPr>
        <p:blipFill>
          <a:blip r:embed="rId3"/>
          <a:stretch>
            <a:fillRect/>
          </a:stretch>
        </p:blipFill>
        <p:spPr>
          <a:xfrm>
            <a:off x="588599" y="2267669"/>
            <a:ext cx="9016765" cy="3487214"/>
          </a:xfrm>
          <a:prstGeom prst="rect">
            <a:avLst/>
          </a:prstGeom>
        </p:spPr>
      </p:pic>
    </p:spTree>
    <p:extLst>
      <p:ext uri="{BB962C8B-B14F-4D97-AF65-F5344CB8AC3E}">
        <p14:creationId xmlns:p14="http://schemas.microsoft.com/office/powerpoint/2010/main" val="23402946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1AFA38FC-6B96-4824-A764-C1D8F1E2D8D4}" type="slidenum">
              <a:rPr lang="sl-SI" altLang="sl-SI" sz="1400" smtClean="0">
                <a:latin typeface="Times New Roman" panose="02020603050405020304" pitchFamily="18" charset="0"/>
                <a:ea typeface="Arial Unicode MS" panose="020B0604020202020204" charset="-128"/>
              </a:rPr>
              <a:pPr>
                <a:lnSpc>
                  <a:spcPct val="95000"/>
                </a:lnSpc>
                <a:spcAft>
                  <a:spcPct val="0"/>
                </a:spcAft>
                <a:buFont typeface="Wingdings" panose="05000000000000000000" pitchFamily="2" charset="2"/>
                <a:buNone/>
              </a:pPr>
              <a:t>8</a:t>
            </a:fld>
            <a:endParaRPr lang="sl-SI" altLang="sl-SI" sz="1400" smtClean="0">
              <a:latin typeface="Times New Roman" panose="02020603050405020304" pitchFamily="18" charset="0"/>
              <a:ea typeface="Arial Unicode MS" panose="020B0604020202020204" charset="-128"/>
            </a:endParaRPr>
          </a:p>
        </p:txBody>
      </p:sp>
      <p:sp>
        <p:nvSpPr>
          <p:cNvPr id="6147" name="Text Box 1"/>
          <p:cNvSpPr txBox="1">
            <a:spLocks noChangeArrowheads="1"/>
          </p:cNvSpPr>
          <p:nvPr/>
        </p:nvSpPr>
        <p:spPr bwMode="auto">
          <a:xfrm>
            <a:off x="363452" y="870096"/>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zVEM                                                                     </a:t>
            </a:r>
            <a:r>
              <a:rPr lang="sl-SI" altLang="sl-SI" sz="3000" b="1" dirty="0" smtClean="0">
                <a:solidFill>
                  <a:schemeClr val="bg1"/>
                </a:solidFill>
                <a:latin typeface="Calibri" panose="020F0502020204030204" pitchFamily="34" charset="0"/>
                <a:cs typeface="Calibri" panose="020F0502020204030204" pitchFamily="34" charset="0"/>
              </a:rPr>
              <a:t>.</a:t>
            </a:r>
            <a:endParaRPr lang="sl-SI" altLang="sl-SI" sz="3000" b="1" dirty="0">
              <a:solidFill>
                <a:schemeClr val="bg1"/>
              </a:solidFill>
              <a:latin typeface="Calibri" panose="020F0502020204030204" pitchFamily="34" charset="0"/>
              <a:cs typeface="Calibri" panose="020F0502020204030204" pitchFamily="34" charset="0"/>
            </a:endParaRPr>
          </a:p>
        </p:txBody>
      </p:sp>
      <p:sp>
        <p:nvSpPr>
          <p:cNvPr id="6148" name="Line 2"/>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7" name="Slika 6" descr="Obrezovanje zaslona "/>
          <p:cNvPicPr>
            <a:picLocks noChangeAspect="1"/>
          </p:cNvPicPr>
          <p:nvPr/>
        </p:nvPicPr>
        <p:blipFill rotWithShape="1">
          <a:blip r:embed="rId3">
            <a:extLst>
              <a:ext uri="{28A0092B-C50C-407E-A947-70E740481C1C}">
                <a14:useLocalDpi xmlns:a14="http://schemas.microsoft.com/office/drawing/2010/main" val="0"/>
              </a:ext>
            </a:extLst>
          </a:blip>
          <a:srcRect b="851"/>
          <a:stretch/>
        </p:blipFill>
        <p:spPr>
          <a:xfrm>
            <a:off x="2880072" y="1043533"/>
            <a:ext cx="4632508" cy="6516142"/>
          </a:xfrm>
          <a:prstGeom prst="rect">
            <a:avLst/>
          </a:prstGeom>
        </p:spPr>
      </p:pic>
    </p:spTree>
    <p:extLst>
      <p:ext uri="{BB962C8B-B14F-4D97-AF65-F5344CB8AC3E}">
        <p14:creationId xmlns:p14="http://schemas.microsoft.com/office/powerpoint/2010/main" val="138341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
          <p:cNvSpPr txBox="1">
            <a:spLocks noChangeArrowheads="1"/>
          </p:cNvSpPr>
          <p:nvPr/>
        </p:nvSpPr>
        <p:spPr bwMode="auto">
          <a:xfrm>
            <a:off x="363452" y="870096"/>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Font typeface="Tahoma" panose="020B0604030504040204" pitchFamily="34" charset="0"/>
              <a:buNone/>
            </a:pPr>
            <a:r>
              <a:rPr lang="sl-SI" altLang="sl-SI" sz="3000" b="1" dirty="0" smtClean="0">
                <a:solidFill>
                  <a:srgbClr val="0070C0"/>
                </a:solidFill>
                <a:latin typeface="Calibri" panose="020F0502020204030204" pitchFamily="34" charset="0"/>
                <a:cs typeface="Calibri" panose="020F0502020204030204" pitchFamily="34" charset="0"/>
              </a:rPr>
              <a:t>in </a:t>
            </a:r>
            <a:endParaRPr lang="sl-SI" altLang="sl-SI" sz="3000" b="1" dirty="0">
              <a:solidFill>
                <a:schemeClr val="bg1"/>
              </a:solidFill>
              <a:latin typeface="Calibri" panose="020F0502020204030204" pitchFamily="34" charset="0"/>
              <a:cs typeface="Calibri" panose="020F0502020204030204" pitchFamily="34" charset="0"/>
            </a:endParaRPr>
          </a:p>
        </p:txBody>
      </p:sp>
      <p:sp>
        <p:nvSpPr>
          <p:cNvPr id="6148" name="Line 2"/>
          <p:cNvSpPr>
            <a:spLocks noChangeShapeType="1"/>
          </p:cNvSpPr>
          <p:nvPr/>
        </p:nvSpPr>
        <p:spPr bwMode="auto">
          <a:xfrm>
            <a:off x="789768" y="2114668"/>
            <a:ext cx="8509971" cy="1470"/>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8" name="Označba mesta vsebine 3"/>
          <p:cNvPicPr>
            <a:picLocks noChangeAspect="1"/>
          </p:cNvPicPr>
          <p:nvPr/>
        </p:nvPicPr>
        <p:blipFill>
          <a:blip r:embed="rId3"/>
          <a:stretch>
            <a:fillRect/>
          </a:stretch>
        </p:blipFill>
        <p:spPr bwMode="auto">
          <a:xfrm>
            <a:off x="1084313" y="2000487"/>
            <a:ext cx="7920880" cy="510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Slika 8"/>
          <p:cNvPicPr>
            <a:picLocks noChangeAspect="1"/>
          </p:cNvPicPr>
          <p:nvPr/>
        </p:nvPicPr>
        <p:blipFill>
          <a:blip r:embed="rId4"/>
          <a:stretch>
            <a:fillRect/>
          </a:stretch>
        </p:blipFill>
        <p:spPr>
          <a:xfrm>
            <a:off x="4024368" y="4967702"/>
            <a:ext cx="2040769" cy="2140028"/>
          </a:xfrm>
          <a:prstGeom prst="rect">
            <a:avLst/>
          </a:prstGeom>
        </p:spPr>
      </p:pic>
      <p:pic>
        <p:nvPicPr>
          <p:cNvPr id="19" name="Slika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3402" y="935998"/>
            <a:ext cx="1603931" cy="900271"/>
          </a:xfrm>
          <a:prstGeom prst="rect">
            <a:avLst/>
          </a:prstGeom>
        </p:spPr>
      </p:pic>
      <p:pic>
        <p:nvPicPr>
          <p:cNvPr id="20" name="Slika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2320" y="949836"/>
            <a:ext cx="1814556" cy="847378"/>
          </a:xfrm>
          <a:prstGeom prst="rect">
            <a:avLst/>
          </a:prstGeom>
        </p:spPr>
      </p:pic>
      <p:sp>
        <p:nvSpPr>
          <p:cNvPr id="2" name="PoljeZBesedilom 1"/>
          <p:cNvSpPr txBox="1"/>
          <p:nvPr/>
        </p:nvSpPr>
        <p:spPr>
          <a:xfrm>
            <a:off x="120738" y="2339723"/>
            <a:ext cx="3948517" cy="369332"/>
          </a:xfrm>
          <a:prstGeom prst="rect">
            <a:avLst/>
          </a:prstGeom>
          <a:noFill/>
        </p:spPr>
        <p:txBody>
          <a:bodyPr wrap="none" rtlCol="0">
            <a:spAutoFit/>
          </a:bodyPr>
          <a:lstStyle/>
          <a:p>
            <a:r>
              <a:rPr lang="sl-SI" dirty="0" smtClean="0">
                <a:solidFill>
                  <a:schemeClr val="tx1"/>
                </a:solidFill>
              </a:rPr>
              <a:t>enolični identifikator = ZZZS številka </a:t>
            </a:r>
            <a:endParaRPr lang="en-US" dirty="0">
              <a:solidFill>
                <a:schemeClr val="tx1"/>
              </a:solidFill>
            </a:endParaRPr>
          </a:p>
        </p:txBody>
      </p:sp>
      <p:sp>
        <p:nvSpPr>
          <p:cNvPr id="3" name="PoljeZBesedilom 2"/>
          <p:cNvSpPr txBox="1"/>
          <p:nvPr/>
        </p:nvSpPr>
        <p:spPr>
          <a:xfrm>
            <a:off x="363452" y="3491805"/>
            <a:ext cx="556563" cy="369332"/>
          </a:xfrm>
          <a:prstGeom prst="rect">
            <a:avLst/>
          </a:prstGeom>
          <a:noFill/>
        </p:spPr>
        <p:txBody>
          <a:bodyPr wrap="none" rtlCol="0">
            <a:spAutoFit/>
          </a:bodyPr>
          <a:lstStyle/>
          <a:p>
            <a:r>
              <a:rPr lang="sl-SI" dirty="0" smtClean="0">
                <a:solidFill>
                  <a:schemeClr val="tx1"/>
                </a:solidFill>
              </a:rPr>
              <a:t>IZD</a:t>
            </a:r>
            <a:endParaRPr lang="en-US" dirty="0">
              <a:solidFill>
                <a:schemeClr val="tx1"/>
              </a:solidFill>
            </a:endParaRPr>
          </a:p>
        </p:txBody>
      </p:sp>
    </p:spTree>
    <p:extLst>
      <p:ext uri="{BB962C8B-B14F-4D97-AF65-F5344CB8AC3E}">
        <p14:creationId xmlns:p14="http://schemas.microsoft.com/office/powerpoint/2010/main" val="3952517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p:cTn id="9" dur="500" fill="hold"/>
                                        <p:tgtEl>
                                          <p:spTgt spid="20"/>
                                        </p:tgtEl>
                                        <p:attrNameLst>
                                          <p:attrName>ppt_w</p:attrName>
                                        </p:attrNameLst>
                                      </p:cBhvr>
                                      <p:tavLst>
                                        <p:tav tm="0">
                                          <p:val>
                                            <p:fltVal val="0"/>
                                          </p:val>
                                        </p:tav>
                                        <p:tav tm="100000">
                                          <p:val>
                                            <p:strVal val="#ppt_w"/>
                                          </p:val>
                                        </p:tav>
                                      </p:tavLst>
                                    </p:anim>
                                    <p:anim calcmode="lin" valueType="num">
                                      <p:cBhvr>
                                        <p:cTn id="10" dur="500" fill="hold"/>
                                        <p:tgtEl>
                                          <p:spTgt spid="20"/>
                                        </p:tgtEl>
                                        <p:attrNameLst>
                                          <p:attrName>ppt_h</p:attrName>
                                        </p:attrNameLst>
                                      </p:cBhvr>
                                      <p:tavLst>
                                        <p:tav tm="0">
                                          <p:val>
                                            <p:fltVal val="0"/>
                                          </p:val>
                                        </p:tav>
                                        <p:tav tm="100000">
                                          <p:val>
                                            <p:strVal val="#ppt_h"/>
                                          </p:val>
                                        </p:tav>
                                      </p:tavLst>
                                    </p:anim>
                                    <p:animEffect transition="in" filter="fade">
                                      <p:cBhvr>
                                        <p:cTn id="11" dur="500"/>
                                        <p:tgtEl>
                                          <p:spTgt spid="20"/>
                                        </p:tgtEl>
                                      </p:cBhvr>
                                    </p:animEffec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1549</Words>
  <Application>Microsoft Office PowerPoint</Application>
  <PresentationFormat>Po meri</PresentationFormat>
  <Paragraphs>229</Paragraphs>
  <Slides>32</Slides>
  <Notes>31</Notes>
  <HiddenSlides>3</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32</vt:i4>
      </vt:variant>
    </vt:vector>
  </HeadingPairs>
  <TitlesOfParts>
    <vt:vector size="41" baseType="lpstr">
      <vt:lpstr>MS Gothic</vt:lpstr>
      <vt:lpstr>Arial</vt:lpstr>
      <vt:lpstr>Arial Unicode MS</vt:lpstr>
      <vt:lpstr>Calibri</vt:lpstr>
      <vt:lpstr>Symbol</vt:lpstr>
      <vt:lpstr>Tahoma</vt:lpstr>
      <vt:lpstr>Times New Roman</vt:lpstr>
      <vt:lpstr>Wingdings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NIJZ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PORTAL ZA PACIENTE ZVEM IN CENTRALNI REGISTER PODATKOV O PACIENTU</dc:title>
  <dc:creator>mag. Živa Rant, doc. dr. Dalibor Stanimirović, Jure Janet</dc:creator>
  <dc:description>predstavitev za 28. konferenco Dnevi slovenske informatike 2021: "Digitalizacija: uspešneje, hitreje, ceneje"_x000d_
Portorož, 19. in 20. oktober 2021 </dc:description>
  <cp:lastModifiedBy>mag. Živa Rant</cp:lastModifiedBy>
  <cp:revision>130</cp:revision>
  <dcterms:modified xsi:type="dcterms:W3CDTF">2021-10-11T10:22:37Z</dcterms:modified>
</cp:coreProperties>
</file>