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3" r:id="rId15"/>
    <p:sldId id="262" r:id="rId1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417513" indent="-207963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633413" indent="-203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849313" indent="-212725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1065213" indent="-204788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2846"/>
    <a:srgbClr val="79A11F"/>
    <a:srgbClr val="063746"/>
    <a:srgbClr val="90C55B"/>
    <a:srgbClr val="C00000"/>
    <a:srgbClr val="32B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123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200"/>
            </a:lvl1pPr>
          </a:lstStyle>
          <a:p>
            <a:pPr>
              <a:defRPr/>
            </a:pPr>
            <a:fld id="{23564736-ECA3-4D68-87C4-2BDAA0633ACC}" type="datetimeFigureOut">
              <a:rPr lang="sl-SI"/>
              <a:pPr>
                <a:defRPr/>
              </a:pPr>
              <a:t>9. 10. 2021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200"/>
            </a:lvl1pPr>
          </a:lstStyle>
          <a:p>
            <a:pPr>
              <a:defRPr/>
            </a:pPr>
            <a:fld id="{27393A11-AAD1-47DC-826F-DF829250FE9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59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923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5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5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5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5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A8667D8-1DC9-4D2D-B89E-412A5371D69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15A21C7-116A-4343-84EB-1B64F39F7088}" type="slidenum">
              <a:rPr lang="sl-SI" altLang="sl-SI" sz="1400" smtClean="0"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sl-SI" altLang="sl-SI" sz="1400">
              <a:cs typeface="Arial Unicode MS" charset="-128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5125" name="Footer Placeholder 1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262D3D1-63A3-4AE4-8742-6C16434A82C0}" type="slidenum">
              <a:rPr lang="sl-SI" altLang="sl-SI" sz="1400" smtClean="0"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10</a:t>
            </a:fld>
            <a:endParaRPr lang="sl-SI" altLang="sl-SI" sz="1400">
              <a:cs typeface="Arial Unicode MS" charset="-128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1893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262D3D1-63A3-4AE4-8742-6C16434A82C0}" type="slidenum">
              <a:rPr lang="sl-SI" altLang="sl-SI" sz="1400" smtClean="0"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11</a:t>
            </a:fld>
            <a:endParaRPr lang="sl-SI" altLang="sl-SI" sz="1400">
              <a:cs typeface="Arial Unicode MS" charset="-128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0393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262D3D1-63A3-4AE4-8742-6C16434A82C0}" type="slidenum">
              <a:rPr lang="sl-SI" altLang="sl-SI" sz="1400" smtClean="0"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12</a:t>
            </a:fld>
            <a:endParaRPr lang="sl-SI" altLang="sl-SI" sz="1400">
              <a:cs typeface="Arial Unicode MS" charset="-128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9308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262D3D1-63A3-4AE4-8742-6C16434A82C0}" type="slidenum">
              <a:rPr lang="sl-SI" altLang="sl-SI" sz="1400" smtClean="0"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13</a:t>
            </a:fld>
            <a:endParaRPr lang="sl-SI" altLang="sl-SI" sz="1400">
              <a:cs typeface="Arial Unicode MS" charset="-128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729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262D3D1-63A3-4AE4-8742-6C16434A82C0}" type="slidenum">
              <a:rPr lang="sl-SI" altLang="sl-SI" sz="1400" smtClean="0"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14</a:t>
            </a:fld>
            <a:endParaRPr lang="sl-SI" altLang="sl-SI" sz="1400">
              <a:cs typeface="Arial Unicode MS" charset="-128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302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5363525-21CC-4099-AFB9-A79A7DA6D26A}" type="slidenum">
              <a:rPr lang="sl-SI" altLang="sl-SI" sz="1400" smtClean="0"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15</a:t>
            </a:fld>
            <a:endParaRPr lang="sl-SI" altLang="sl-SI" sz="1400">
              <a:cs typeface="Arial Unicode MS" charset="-128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15365" name="Footer Placeholder 1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3319EFF-A222-4B94-9BBE-41F3145AF704}" type="slidenum">
              <a:rPr lang="sl-SI" altLang="sl-SI" sz="1400" smtClean="0"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sl-SI" altLang="sl-SI" sz="1400">
              <a:cs typeface="Arial Unicode MS" charset="-128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9221" name="Footer Placeholder 1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262D3D1-63A3-4AE4-8742-6C16434A82C0}" type="slidenum">
              <a:rPr lang="sl-SI" altLang="sl-SI" sz="1400" smtClean="0"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sl-SI" altLang="sl-SI" sz="1400">
              <a:cs typeface="Arial Unicode MS" charset="-128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262D3D1-63A3-4AE4-8742-6C16434A82C0}" type="slidenum">
              <a:rPr lang="sl-SI" altLang="sl-SI" sz="1400" smtClean="0"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sl-SI" altLang="sl-SI" sz="1400">
              <a:cs typeface="Arial Unicode MS" charset="-128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114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262D3D1-63A3-4AE4-8742-6C16434A82C0}" type="slidenum">
              <a:rPr lang="sl-SI" altLang="sl-SI" sz="1400" smtClean="0"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sl-SI" altLang="sl-SI" sz="1400">
              <a:cs typeface="Arial Unicode MS" charset="-128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874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262D3D1-63A3-4AE4-8742-6C16434A82C0}" type="slidenum">
              <a:rPr lang="sl-SI" altLang="sl-SI" sz="1400" smtClean="0"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</a:t>
            </a:fld>
            <a:endParaRPr lang="sl-SI" altLang="sl-SI" sz="1400">
              <a:cs typeface="Arial Unicode MS" charset="-128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2177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262D3D1-63A3-4AE4-8742-6C16434A82C0}" type="slidenum">
              <a:rPr lang="sl-SI" altLang="sl-SI" sz="1400" smtClean="0"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</a:t>
            </a:fld>
            <a:endParaRPr lang="sl-SI" altLang="sl-SI" sz="1400">
              <a:cs typeface="Arial Unicode MS" charset="-128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4305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262D3D1-63A3-4AE4-8742-6C16434A82C0}" type="slidenum">
              <a:rPr lang="sl-SI" altLang="sl-SI" sz="1400" smtClean="0"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</a:t>
            </a:fld>
            <a:endParaRPr lang="sl-SI" altLang="sl-SI" sz="1400">
              <a:cs typeface="Arial Unicode MS" charset="-128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814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262D3D1-63A3-4AE4-8742-6C16434A82C0}" type="slidenum">
              <a:rPr lang="sl-SI" altLang="sl-SI" sz="1400" smtClean="0"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sl-SI" altLang="sl-SI" sz="1400">
              <a:cs typeface="Arial Unicode MS" charset="-128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607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5F850-831A-4FF9-B913-679D4992CB0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229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5B48D-3144-40DA-98EE-D01EA9E8D18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224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4563" y="301625"/>
            <a:ext cx="2263775" cy="6440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8925" cy="64404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06D70-92E2-49A1-B771-626309BC0B0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140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E8E80-2CCE-4484-A289-22CAE3562A5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271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BC28-B1C4-4271-A849-D003DC2CC6D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672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1350" cy="4973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768475"/>
            <a:ext cx="4451350" cy="4973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A8C2-7E0E-4F31-9142-64C07DA9A08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849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8701-C066-4FB7-B366-1B11C3F79F0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317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2772B-2AF7-4912-AD47-D06B5095533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280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FE08-783D-4D01-BD31-65CC7B4587D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375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F7ED5-7465-424D-9CBF-6291AD53D34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50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2A607-99BD-4114-89E5-445057AF906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5718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5100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naslova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5100" cy="49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orisa</a:t>
            </a:r>
          </a:p>
          <a:p>
            <a:pPr lvl="1"/>
            <a:r>
              <a:rPr lang="en-GB" altLang="sl-SI"/>
              <a:t>Druga raven orisa</a:t>
            </a:r>
          </a:p>
          <a:p>
            <a:pPr lvl="2"/>
            <a:r>
              <a:rPr lang="en-GB" altLang="sl-SI"/>
              <a:t>Tretja raven orisa</a:t>
            </a:r>
          </a:p>
          <a:p>
            <a:pPr lvl="3"/>
            <a:r>
              <a:rPr lang="en-GB" altLang="sl-SI"/>
              <a:t>Četrta raven orisa</a:t>
            </a:r>
          </a:p>
          <a:p>
            <a:pPr lvl="4"/>
            <a:r>
              <a:rPr lang="en-GB" altLang="sl-SI"/>
              <a:t>Peta raven orisa</a:t>
            </a:r>
          </a:p>
          <a:p>
            <a:pPr lvl="4"/>
            <a:r>
              <a:rPr lang="en-GB" altLang="sl-SI"/>
              <a:t>Šesta raven orisa</a:t>
            </a:r>
          </a:p>
          <a:p>
            <a:pPr lvl="4"/>
            <a:r>
              <a:rPr lang="en-GB" altLang="sl-SI"/>
              <a:t>Sedma raven orisa</a:t>
            </a:r>
          </a:p>
          <a:p>
            <a:pPr lvl="4"/>
            <a:r>
              <a:rPr lang="en-GB" altLang="sl-SI"/>
              <a:t>Osma raven orisa</a:t>
            </a:r>
          </a:p>
          <a:p>
            <a:pPr lvl="4"/>
            <a:r>
              <a:rPr lang="en-GB" altLang="sl-SI"/>
              <a:t>Deveta raven orisa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20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97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20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61AEF40-2FC0-4386-A137-23E4EF51F13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417513" indent="-312738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849313" indent="-282575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281113" indent="-212725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712913" indent="-201613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144713" indent="-2032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54000" y="5435345"/>
            <a:ext cx="9577388" cy="189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888"/>
              </a:spcBef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en-US" altLang="sl-SI" sz="3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Varnostne</a:t>
            </a:r>
            <a:r>
              <a:rPr lang="en-US" altLang="sl-SI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l-SI" sz="3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kopije</a:t>
            </a:r>
            <a:r>
              <a:rPr lang="en-US" altLang="sl-SI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altLang="sl-SI" sz="3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času</a:t>
            </a:r>
            <a:r>
              <a:rPr lang="en-US" altLang="sl-SI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l-SI" sz="3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povečanih</a:t>
            </a:r>
            <a:r>
              <a:rPr lang="en-US" altLang="sl-SI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l-SI" sz="3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napadov</a:t>
            </a:r>
            <a:r>
              <a:rPr lang="en-US" altLang="sl-SI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</a:t>
            </a:r>
            <a:endParaRPr lang="sl-SI" altLang="sl-SI" sz="3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888"/>
              </a:spcBef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en-US" altLang="sl-SI" sz="3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izsiljevalsko</a:t>
            </a:r>
            <a:r>
              <a:rPr lang="en-US" altLang="sl-SI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l-SI" sz="3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programsko</a:t>
            </a:r>
            <a:r>
              <a:rPr lang="en-US" altLang="sl-SI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l-SI" sz="3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opremo</a:t>
            </a:r>
            <a:endParaRPr lang="sl-SI" altLang="sl-SI" sz="3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hangingPunct="1">
              <a:lnSpc>
                <a:spcPts val="4363"/>
              </a:lnSpc>
              <a:spcBef>
                <a:spcPts val="600"/>
              </a:spcBef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endParaRPr lang="en-GB" altLang="sl-SI" sz="3300" b="1" dirty="0">
              <a:solidFill>
                <a:srgbClr val="FFD320"/>
              </a:solidFill>
              <a:cs typeface="Times New Roman" panose="02020603050405020304" pitchFamily="18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82575" y="6875463"/>
            <a:ext cx="5486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ts val="4363"/>
              </a:lnSpc>
              <a:spcBef>
                <a:spcPts val="600"/>
              </a:spcBef>
              <a:buClr>
                <a:srgbClr val="17375E"/>
              </a:buClr>
              <a:buSzPct val="45000"/>
              <a:buFont typeface="Tahoma" panose="020B0604030504040204" pitchFamily="34" charset="0"/>
              <a:buNone/>
            </a:pPr>
            <a:r>
              <a:rPr lang="en-GB" altLang="sl-SI" sz="2000" i="1" dirty="0">
                <a:cs typeface="Tahoma" panose="020B0604030504040204" pitchFamily="34" charset="0"/>
              </a:rPr>
              <a:t>mag. Simon Abolnar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307138" y="6875463"/>
            <a:ext cx="3348037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ts val="4363"/>
              </a:lnSpc>
              <a:spcBef>
                <a:spcPts val="600"/>
              </a:spcBef>
              <a:buClr>
                <a:srgbClr val="17375E"/>
              </a:buClr>
              <a:buSzPct val="45000"/>
              <a:buFont typeface="Tahoma" panose="020B0604030504040204" pitchFamily="34" charset="0"/>
              <a:buNone/>
            </a:pPr>
            <a:r>
              <a:rPr lang="en-US" altLang="sl-SI" i="1" dirty="0">
                <a:cs typeface="Tahoma" panose="020B0604030504040204" pitchFamily="34" charset="0"/>
              </a:rPr>
              <a:t>20</a:t>
            </a:r>
            <a:r>
              <a:rPr lang="en-GB" altLang="sl-SI" i="1" dirty="0">
                <a:cs typeface="Tahoma" panose="020B0604030504040204" pitchFamily="34" charset="0"/>
              </a:rPr>
              <a:t>.</a:t>
            </a:r>
            <a:r>
              <a:rPr lang="sl-SI" altLang="sl-SI" i="1" dirty="0">
                <a:cs typeface="Tahoma" panose="020B0604030504040204" pitchFamily="34" charset="0"/>
              </a:rPr>
              <a:t>10</a:t>
            </a:r>
            <a:r>
              <a:rPr lang="en-GB" altLang="sl-SI" i="1" dirty="0">
                <a:cs typeface="Tahoma" panose="020B0604030504040204" pitchFamily="34" charset="0"/>
              </a:rPr>
              <a:t>.20</a:t>
            </a:r>
            <a:r>
              <a:rPr lang="sl-SI" altLang="sl-SI" i="1" dirty="0">
                <a:cs typeface="Tahoma" panose="020B0604030504040204" pitchFamily="34" charset="0"/>
              </a:rPr>
              <a:t>21</a:t>
            </a:r>
            <a:endParaRPr lang="en-GB" altLang="sl-SI" i="1" dirty="0"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6A26EA11-38AD-4615-97FD-42FAC2EFE81F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10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Načini zaščite varnostnih kopij</a:t>
            </a:r>
          </a:p>
        </p:txBody>
      </p:sp>
      <p:sp>
        <p:nvSpPr>
          <p:cNvPr id="6148" name="Line 2"/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Podjetja na področju IKT se vedno bolj zavedajo razširjenih napadov z izsiljevalsko programsko opremo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V zadnjih letih se je pojavilo več načinov zaščite varnostnih kopij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V praksi je smiselno implementirati različne načine zaščite in na ta način povečati stopnjo zaščite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Obravnava dveh rešitev zaščite: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posnetki NAS in SAN diskovnih polj;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časovno nespremenljivi Linux repozitoriji.</a:t>
            </a:r>
          </a:p>
        </p:txBody>
      </p:sp>
    </p:spTree>
    <p:extLst>
      <p:ext uri="{BB962C8B-B14F-4D97-AF65-F5344CB8AC3E}">
        <p14:creationId xmlns:p14="http://schemas.microsoft.com/office/powerpoint/2010/main" val="1637116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6A26EA11-38AD-4615-97FD-42FAC2EFE81F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11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Posnetki NAS in SAN diskovnih polj</a:t>
            </a:r>
          </a:p>
        </p:txBody>
      </p:sp>
      <p:sp>
        <p:nvSpPr>
          <p:cNvPr id="6148" name="Line 2"/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Možnost izvajanja posnetkov diskovnih polj (</a:t>
            </a:r>
            <a:r>
              <a:rPr lang="en-US" altLang="sl-SI" sz="1500" b="1" dirty="0">
                <a:solidFill>
                  <a:srgbClr val="666666"/>
                </a:solidFill>
              </a:rPr>
              <a:t>Snapshots</a:t>
            </a:r>
            <a:r>
              <a:rPr lang="sl-SI" altLang="sl-SI" sz="1500" b="1" dirty="0">
                <a:solidFill>
                  <a:srgbClr val="666666"/>
                </a:solidFill>
              </a:rPr>
              <a:t>) je prisotna pri NAS in SAN diskovnih poljih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temelji na dejstvu , da se bloki podatkov zaklenejo;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administrator lahko kadarkoli restavrira stanje posnetka diskovnega polja;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rešitev zahteva dodatno porabo prostora (v praksi 10% do 20% dodatnega prostora).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Učinkovita rešitev v primeru napada z izsiljevalsko programsko opremo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Vdiralec ne sme prevzeti nadzora nad diskovnim poljem, saj bo v tem primeru odstranil vse posnetke diskovnih polj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Avtomatično ciklično izvajanje posnetkov diskovnih polj vsakih nekaj ur in nekaj posnetkov, ki se izvajajo dnevno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25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6A26EA11-38AD-4615-97FD-42FAC2EFE81F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12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Časovno nespremenljivi Linux repozitoriji</a:t>
            </a:r>
          </a:p>
        </p:txBody>
      </p:sp>
      <p:sp>
        <p:nvSpPr>
          <p:cNvPr id="6148" name="Line 2"/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Rešitev podjetja Veeam</a:t>
            </a:r>
            <a:r>
              <a:rPr lang="en-US" altLang="sl-SI" sz="1500" b="1" dirty="0">
                <a:solidFill>
                  <a:srgbClr val="666666"/>
                </a:solidFill>
              </a:rPr>
              <a:t>,</a:t>
            </a:r>
            <a:r>
              <a:rPr lang="sl-SI" altLang="sl-SI" sz="1500" b="1" dirty="0">
                <a:solidFill>
                  <a:srgbClr val="666666"/>
                </a:solidFill>
              </a:rPr>
              <a:t> aplikacija za varnostne kopije “</a:t>
            </a:r>
            <a:r>
              <a:rPr lang="en-US" altLang="sl-SI" sz="1500" b="1" dirty="0">
                <a:solidFill>
                  <a:srgbClr val="666666"/>
                </a:solidFill>
              </a:rPr>
              <a:t>Veeam Backup &amp; Replication 11</a:t>
            </a:r>
            <a:r>
              <a:rPr lang="sl-SI" altLang="sl-SI" sz="1500" b="1" dirty="0">
                <a:solidFill>
                  <a:srgbClr val="666666"/>
                </a:solidFill>
              </a:rPr>
              <a:t>”:</a:t>
            </a:r>
          </a:p>
          <a:p>
            <a:pPr eaLnBrk="1">
              <a:lnSpc>
                <a:spcPct val="140000"/>
              </a:lnSpc>
              <a:spcAft>
                <a:spcPts val="20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podpora časovno nespremenljivim Linux repozitorijem (</a:t>
            </a:r>
            <a:r>
              <a:rPr lang="en-US" altLang="sl-SI" sz="1400" dirty="0">
                <a:solidFill>
                  <a:srgbClr val="4C4C4C"/>
                </a:solidFill>
              </a:rPr>
              <a:t>Hardened Linux Repositories</a:t>
            </a:r>
            <a:r>
              <a:rPr lang="sl-SI" altLang="sl-SI" sz="1400" dirty="0">
                <a:solidFill>
                  <a:srgbClr val="4C4C4C"/>
                </a:solidFill>
              </a:rPr>
              <a:t>);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Enostavna implementacija repozitorija: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namestitev ene od Linux distribucij (priporoča se Ubuntu);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b="1" dirty="0">
                <a:solidFill>
                  <a:srgbClr val="4C4C4C"/>
                </a:solidFill>
              </a:rPr>
              <a:t>  </a:t>
            </a:r>
            <a:r>
              <a:rPr lang="sl-SI" altLang="sl-SI" sz="1400" dirty="0">
                <a:solidFill>
                  <a:srgbClr val="4C4C4C"/>
                </a:solidFill>
              </a:rPr>
              <a:t>kreiranje ustreznega datotečnega sistema (XFS);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b="1" dirty="0">
                <a:solidFill>
                  <a:srgbClr val="4C4C4C"/>
                </a:solidFill>
              </a:rPr>
              <a:t>  </a:t>
            </a:r>
            <a:r>
              <a:rPr lang="sl-SI" altLang="sl-SI" sz="1400" dirty="0">
                <a:solidFill>
                  <a:srgbClr val="4C4C4C"/>
                </a:solidFill>
              </a:rPr>
              <a:t>kreiranje uporabnika za dostop do datotečnega sistema, ki ni član skupine Sudo;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povezava aplikacije za varnostne kopije z repozitorijem (poverilnice  za dostop se uporabijo samo pri   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r>
              <a:rPr lang="sl-SI" altLang="sl-SI" sz="1400" dirty="0">
                <a:solidFill>
                  <a:srgbClr val="4C4C4C"/>
                </a:solidFill>
              </a:rPr>
              <a:t>   vzpostavitvi povezave in se ne shranijo na strežnik za varnostne kopije);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aplikacija za varnostne kopije komunicira z agentom, ki je nameščen na strežniku, ki ga uporabljamo za 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r>
              <a:rPr lang="sl-SI" altLang="sl-SI" sz="1400" dirty="0">
                <a:solidFill>
                  <a:srgbClr val="4C4C4C"/>
                </a:solidFill>
              </a:rPr>
              <a:t>   repozitorij;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</a:t>
            </a:r>
            <a:r>
              <a:rPr lang="en-US" altLang="sl-SI" sz="1400" dirty="0">
                <a:solidFill>
                  <a:srgbClr val="4C4C4C"/>
                </a:solidFill>
              </a:rPr>
              <a:t> v</a:t>
            </a:r>
            <a:r>
              <a:rPr lang="sl-SI" altLang="sl-SI" sz="1400" dirty="0">
                <a:solidFill>
                  <a:srgbClr val="4C4C4C"/>
                </a:solidFill>
              </a:rPr>
              <a:t> okviru repozitorija lahko kreiramo različne imenike, katerim določimo število dni, v katerih se varnostne kopije 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r>
              <a:rPr lang="sl-SI" altLang="sl-SI" sz="1400" dirty="0">
                <a:solidFill>
                  <a:srgbClr val="4C4C4C"/>
                </a:solidFill>
              </a:rPr>
              <a:t>   ne morejo niti spreminjati ali brisati (npr. 7 dni, 14 dni, 21 dni, …)</a:t>
            </a:r>
            <a:r>
              <a:rPr lang="en-US" altLang="sl-SI" sz="1400" dirty="0">
                <a:solidFill>
                  <a:srgbClr val="4C4C4C"/>
                </a:solidFill>
              </a:rPr>
              <a:t>.</a:t>
            </a:r>
            <a:endParaRPr lang="sl-SI" altLang="sl-SI" sz="1400" dirty="0">
              <a:solidFill>
                <a:srgbClr val="4C4C4C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en-US" altLang="sl-SI" sz="11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Varnostni vidiki: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morebitni vdiralec ne more zlorabiti poverilnic za dostop do strežnika za repozitorij;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b="1" dirty="0">
                <a:solidFill>
                  <a:srgbClr val="4C4C4C"/>
                </a:solidFill>
              </a:rPr>
              <a:t>  </a:t>
            </a:r>
            <a:r>
              <a:rPr lang="sl-SI" altLang="sl-SI" sz="1400" dirty="0">
                <a:solidFill>
                  <a:srgbClr val="4C4C4C"/>
                </a:solidFill>
              </a:rPr>
              <a:t>vdiralec ne sme dostopiti do strežnika za repozitorij kot Sudo uporabnik;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b="1" dirty="0">
                <a:solidFill>
                  <a:srgbClr val="4C4C4C"/>
                </a:solidFill>
              </a:rPr>
              <a:t>  </a:t>
            </a:r>
            <a:r>
              <a:rPr lang="sl-SI" altLang="sl-SI" sz="1400" dirty="0">
                <a:solidFill>
                  <a:srgbClr val="4C4C4C"/>
                </a:solidFill>
              </a:rPr>
              <a:t>izklop oddaljenih dostopov ali implementacija večfaktorskega overjanja oddaljenega dostopa (npr. SSH) do 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r>
              <a:rPr lang="sl-SI" altLang="sl-SI" sz="1400" dirty="0">
                <a:solidFill>
                  <a:srgbClr val="4C4C4C"/>
                </a:solidFill>
              </a:rPr>
              <a:t>   strežnika;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redno usklajevanje fizične ure s pomočjo NTP protokola;</a:t>
            </a:r>
            <a:endParaRPr lang="en-US" altLang="sl-SI" sz="1400" dirty="0">
              <a:solidFill>
                <a:srgbClr val="4C4C4C"/>
              </a:solidFill>
            </a:endParaRP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onemogočiti je potrebno oddaljene dostope za konfiguracijo strežnika (HPE iLO, Dell IDRAC, Intel BMC, itd.).</a:t>
            </a:r>
          </a:p>
        </p:txBody>
      </p:sp>
    </p:spTree>
    <p:extLst>
      <p:ext uri="{BB962C8B-B14F-4D97-AF65-F5344CB8AC3E}">
        <p14:creationId xmlns:p14="http://schemas.microsoft.com/office/powerpoint/2010/main" val="3937274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6A26EA11-38AD-4615-97FD-42FAC2EFE81F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13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Časovno nespremenljivi Linux repozitoriji</a:t>
            </a:r>
          </a:p>
        </p:txBody>
      </p:sp>
      <p:sp>
        <p:nvSpPr>
          <p:cNvPr id="6148" name="Line 2"/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Vsi podatki se nahajajo znotraj lokalnega računalniškega omrežja (nimamo težav z zakonom o varstvu podatkov)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sl-SI" altLang="sl-SI" sz="800" b="1" dirty="0">
              <a:solidFill>
                <a:srgbClr val="666666"/>
              </a:solidFill>
            </a:endParaRPr>
          </a:p>
          <a:p>
            <a:pPr eaLnBrk="1">
              <a:lnSpc>
                <a:spcPct val="140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Rešitev je relativno </a:t>
            </a:r>
            <a:r>
              <a:rPr lang="en-US" altLang="sl-SI" sz="1500" b="1" dirty="0">
                <a:solidFill>
                  <a:srgbClr val="666666"/>
                </a:solidFill>
              </a:rPr>
              <a:t>p</a:t>
            </a:r>
            <a:r>
              <a:rPr lang="sl-SI" altLang="sl-SI" sz="1500" b="1" dirty="0">
                <a:solidFill>
                  <a:srgbClr val="666666"/>
                </a:solidFill>
              </a:rPr>
              <a:t>oceni</a:t>
            </a:r>
            <a:r>
              <a:rPr lang="en-US" altLang="sl-SI" sz="1500" b="1" dirty="0">
                <a:solidFill>
                  <a:srgbClr val="666666"/>
                </a:solidFill>
              </a:rPr>
              <a:t>:</a:t>
            </a: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aplikacija za varnostne kopije </a:t>
            </a:r>
            <a:r>
              <a:rPr lang="en-US" altLang="sl-SI" sz="1400" dirty="0">
                <a:solidFill>
                  <a:srgbClr val="4C4C4C"/>
                </a:solidFill>
              </a:rPr>
              <a:t>“Veeam Backup &amp; Replication 11”</a:t>
            </a:r>
            <a:r>
              <a:rPr lang="sl-SI" altLang="sl-SI" sz="1400" dirty="0">
                <a:solidFill>
                  <a:srgbClr val="4C4C4C"/>
                </a:solidFill>
              </a:rPr>
              <a:t>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b="1" dirty="0">
                <a:solidFill>
                  <a:srgbClr val="4C4C4C"/>
                </a:solidFill>
              </a:rPr>
              <a:t>  </a:t>
            </a:r>
            <a:r>
              <a:rPr lang="sl-SI" altLang="sl-SI" sz="1400" dirty="0">
                <a:solidFill>
                  <a:srgbClr val="4C4C4C"/>
                </a:solidFill>
              </a:rPr>
              <a:t>strojna oprema strežnikov za varnostne kopije in repozitorije.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1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Rešitev je zelo uporabna v malih, srednjih in velikih organizacijah</a:t>
            </a:r>
          </a:p>
        </p:txBody>
      </p:sp>
    </p:spTree>
    <p:extLst>
      <p:ext uri="{BB962C8B-B14F-4D97-AF65-F5344CB8AC3E}">
        <p14:creationId xmlns:p14="http://schemas.microsoft.com/office/powerpoint/2010/main" val="3135973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6A26EA11-38AD-4615-97FD-42FAC2EFE81F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14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Zaključek</a:t>
            </a:r>
          </a:p>
        </p:txBody>
      </p:sp>
      <p:sp>
        <p:nvSpPr>
          <p:cNvPr id="6148" name="Line 2"/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Varnostne kopije igrajo zelo pomembno vlogo na področju IKT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Naloga informatikov je, da celovito in kompetentno informirajo vodstvo in uporabnike znotraj organizacij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V primeru uspešnega napada dobijo varnostne kopije neprecenljivo vrednost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Zelo pomembno je poskrbeti za natančno planiranje infrastrukture varnostnih kopij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Vdiralcev </a:t>
            </a:r>
            <a:r>
              <a:rPr lang="en-US" altLang="sl-SI" sz="1500" b="1" dirty="0">
                <a:solidFill>
                  <a:srgbClr val="666666"/>
                </a:solidFill>
              </a:rPr>
              <a:t>n</a:t>
            </a:r>
            <a:r>
              <a:rPr lang="sl-SI" altLang="sl-SI" sz="1500" b="1" dirty="0">
                <a:solidFill>
                  <a:srgbClr val="666666"/>
                </a:solidFill>
              </a:rPr>
              <a:t>e smemo podcenjevati, saj so časi amaterizma že zdavnaj mimo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Po statistiki pride do napada z izsiljevalsko programsko opremo na svetu vsakih 11 sekund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Pri zaščiti varnostnih kopij moramo uporabiti čim več različnih možnosti in s tem v največji meri zavarovati varnostne kopije</a:t>
            </a:r>
          </a:p>
        </p:txBody>
      </p:sp>
    </p:spTree>
    <p:extLst>
      <p:ext uri="{BB962C8B-B14F-4D97-AF65-F5344CB8AC3E}">
        <p14:creationId xmlns:p14="http://schemas.microsoft.com/office/powerpoint/2010/main" val="1103241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93397BF4-AFC8-4314-915D-12323547FDEC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15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19138" y="1116013"/>
            <a:ext cx="8534400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44475" indent="-244475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22413" indent="-2047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79613" indent="-2047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36813" indent="-2047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94013" indent="-2047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endParaRPr lang="en-GB" altLang="sl-SI" sz="4000" i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endParaRPr lang="en-GB" altLang="sl-SI" sz="4000" i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r>
              <a:rPr lang="sl-SI" altLang="sl-SI" sz="4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za pozornost!</a:t>
            </a:r>
          </a:p>
          <a:p>
            <a:pPr lvl="3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endParaRPr lang="sl-SI" altLang="sl-SI" sz="3200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450"/>
              </a:spcBef>
              <a:spcAft>
                <a:spcPts val="145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r>
              <a:rPr lang="sl-SI" altLang="sl-SI" sz="2800" i="1" dirty="0">
                <a:solidFill>
                  <a:srgbClr val="4C4C4C"/>
                </a:solidFill>
                <a:cs typeface="Tahoma" panose="020B0604030504040204" pitchFamily="34" charset="0"/>
              </a:rPr>
              <a:t>Vprašanja?</a:t>
            </a:r>
          </a:p>
          <a:p>
            <a:pPr algn="ctr" eaLnBrk="1" hangingPunct="1">
              <a:lnSpc>
                <a:spcPct val="80000"/>
              </a:lnSpc>
              <a:spcBef>
                <a:spcPts val="1450"/>
              </a:spcBef>
              <a:spcAft>
                <a:spcPts val="145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r>
              <a:rPr lang="sl-SI" altLang="sl-SI" sz="2800" i="1" dirty="0">
                <a:solidFill>
                  <a:srgbClr val="4C4C4C"/>
                </a:solidFill>
                <a:cs typeface="Tahoma" panose="020B0604030504040204" pitchFamily="34" charset="0"/>
              </a:rPr>
              <a:t>Pripombe?</a:t>
            </a:r>
          </a:p>
          <a:p>
            <a:pPr algn="ctr" eaLnBrk="1" hangingPunct="1">
              <a:lnSpc>
                <a:spcPct val="80000"/>
              </a:lnSpc>
              <a:spcBef>
                <a:spcPts val="1450"/>
              </a:spcBef>
              <a:spcAft>
                <a:spcPts val="145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r>
              <a:rPr lang="sl-SI" altLang="sl-SI" sz="2800" i="1" dirty="0">
                <a:solidFill>
                  <a:srgbClr val="4C4C4C"/>
                </a:solidFill>
                <a:cs typeface="Tahoma" panose="020B0604030504040204" pitchFamily="34" charset="0"/>
              </a:rPr>
              <a:t>Predlogi?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EF84B088-4519-4008-A3B1-2335F64AF645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2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en-GB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8196" name="Line 2"/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1800" b="1" dirty="0">
                <a:solidFill>
                  <a:srgbClr val="666666"/>
                </a:solidFill>
              </a:rPr>
              <a:t>1. Uvod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br>
              <a:rPr lang="sl-SI" altLang="sl-SI" sz="1500" dirty="0">
                <a:solidFill>
                  <a:srgbClr val="333333"/>
                </a:solidFill>
              </a:rPr>
            </a:br>
            <a:r>
              <a:rPr lang="sl-SI" altLang="sl-SI" sz="1800" b="1" dirty="0">
                <a:solidFill>
                  <a:srgbClr val="666666"/>
                </a:solidFill>
              </a:rPr>
              <a:t>2. Infrastruktura varnostnih kopij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sl-SI" altLang="sl-SI" sz="1500" dirty="0">
              <a:solidFill>
                <a:srgbClr val="333333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800" b="1" dirty="0">
                <a:solidFill>
                  <a:srgbClr val="666666"/>
                </a:solidFill>
              </a:rPr>
              <a:t>3. Segmentacija in zaščita omrežja</a:t>
            </a:r>
            <a:endParaRPr lang="en-US" altLang="sl-SI" sz="18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en-US" altLang="sl-SI" sz="18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800" b="1" dirty="0">
                <a:solidFill>
                  <a:srgbClr val="666666"/>
                </a:solidFill>
              </a:rPr>
              <a:t>4. Načini zaščite varnostnih kopij</a:t>
            </a:r>
            <a:endParaRPr lang="en-US" altLang="sl-SI" sz="18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en-US" altLang="sl-SI" sz="18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en-US" altLang="sl-SI" sz="1800" b="1" dirty="0">
                <a:solidFill>
                  <a:srgbClr val="666666"/>
                </a:solidFill>
              </a:rPr>
              <a:t>5</a:t>
            </a:r>
            <a:r>
              <a:rPr lang="sl-SI" altLang="sl-SI" sz="1800" b="1" dirty="0">
                <a:solidFill>
                  <a:srgbClr val="666666"/>
                </a:solidFill>
              </a:rPr>
              <a:t>. Zaključek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en-US" altLang="sl-SI" sz="18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800" b="1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6A26EA11-38AD-4615-97FD-42FAC2EFE81F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3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Uvod</a:t>
            </a:r>
          </a:p>
        </p:txBody>
      </p:sp>
      <p:sp>
        <p:nvSpPr>
          <p:cNvPr id="6148" name="Line 2"/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Pomembnost varnostnih kopij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Načrtovani napadi v omrežja organizacij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Pogost cilj vdiralcev je napad z izsiljevalsko programsko opremo: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prevzem nadzora nad IKT infrastrukturo;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namestitev izsiljevalske programske opreme</a:t>
            </a:r>
            <a:r>
              <a:rPr lang="en-US" altLang="sl-SI" sz="1400" dirty="0">
                <a:solidFill>
                  <a:srgbClr val="4C4C4C"/>
                </a:solidFill>
              </a:rPr>
              <a:t>;</a:t>
            </a:r>
            <a:endParaRPr lang="sl-SI" altLang="sl-SI" sz="1400" dirty="0">
              <a:solidFill>
                <a:srgbClr val="4C4C4C"/>
              </a:solidFill>
            </a:endParaRP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šifriranje ali izbris vseh programskih virov znotraj organizacij, vključno z varnostnimi kopijami;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zahteva za plačilo visokega zneska za pridobitev kode za dešifriranje podatkov.</a:t>
            </a:r>
            <a:endParaRPr lang="sl-SI" altLang="sl-SI" sz="14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Realna možnost vdora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Zaščita varnostnih kopij: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infrastruktura varnostnih kopij</a:t>
            </a:r>
            <a:r>
              <a:rPr lang="en-US" altLang="sl-SI" sz="1400" dirty="0">
                <a:solidFill>
                  <a:srgbClr val="4C4C4C"/>
                </a:solidFill>
              </a:rPr>
              <a:t>;</a:t>
            </a:r>
            <a:endParaRPr lang="sl-SI" altLang="sl-SI" sz="1400" dirty="0">
              <a:solidFill>
                <a:srgbClr val="4C4C4C"/>
              </a:solidFill>
            </a:endParaRP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segmentacija in zaščita omrežja</a:t>
            </a:r>
            <a:r>
              <a:rPr lang="en-US" altLang="sl-SI" sz="1400" dirty="0">
                <a:solidFill>
                  <a:srgbClr val="4C4C4C"/>
                </a:solidFill>
              </a:rPr>
              <a:t>;</a:t>
            </a:r>
            <a:endParaRPr lang="sl-SI" altLang="sl-SI" sz="1400" dirty="0">
              <a:solidFill>
                <a:srgbClr val="4C4C4C"/>
              </a:solidFill>
            </a:endParaRP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učinkoviti in ekonomični načini zaščite varnostnih kopij.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6A26EA11-38AD-4615-97FD-42FAC2EFE81F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4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Infrastruktura varnostnih kopij</a:t>
            </a:r>
          </a:p>
        </p:txBody>
      </p:sp>
      <p:sp>
        <p:nvSpPr>
          <p:cNvPr id="6148" name="Line 2"/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Standard 3-2-1: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najmanj tri kopije podatkov (produkcija, varnostna kopija, kopija varnostne kopije);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uporaba najmanj dveh različnih medijev za repozitorije varnostnih kopij;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vsaj ena varnostna kopija na oddaljeni lokaciji ali varnostna kopija brez povezave.</a:t>
            </a:r>
            <a:endParaRPr lang="sl-SI" altLang="sl-SI" sz="14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Primarni in sekundarni strežnik za varnostne kopije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Hitra rast količine podatkov za varnostno kopiranje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Zaželena omrežja s prenosnimi hitrostmi nad 10 Gb/s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Pogosti tipi repozitorijev: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DAS, NAS, SAN diskovna polja</a:t>
            </a:r>
            <a:r>
              <a:rPr lang="en-US" altLang="sl-SI" sz="1400" dirty="0">
                <a:solidFill>
                  <a:srgbClr val="4C4C4C"/>
                </a:solidFill>
              </a:rPr>
              <a:t>;</a:t>
            </a:r>
            <a:endParaRPr lang="sl-SI" altLang="sl-SI" sz="1400" dirty="0">
              <a:solidFill>
                <a:srgbClr val="4C4C4C"/>
              </a:solidFill>
            </a:endParaRP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pro</a:t>
            </a:r>
            <a:r>
              <a:rPr lang="en-US" altLang="sl-SI" sz="1400" dirty="0">
                <a:solidFill>
                  <a:srgbClr val="4C4C4C"/>
                </a:solidFill>
              </a:rPr>
              <a:t>s</a:t>
            </a:r>
            <a:r>
              <a:rPr lang="sl-SI" altLang="sl-SI" sz="1400" dirty="0">
                <a:solidFill>
                  <a:srgbClr val="4C4C4C"/>
                </a:solidFill>
              </a:rPr>
              <a:t>tor za shranjevanje v oblaku</a:t>
            </a:r>
            <a:r>
              <a:rPr lang="en-US" altLang="sl-SI" sz="1400" dirty="0">
                <a:solidFill>
                  <a:srgbClr val="4C4C4C"/>
                </a:solidFill>
              </a:rPr>
              <a:t>;</a:t>
            </a:r>
            <a:endParaRPr lang="sl-SI" altLang="sl-SI" sz="1400" dirty="0">
              <a:solidFill>
                <a:srgbClr val="4C4C4C"/>
              </a:solidFill>
            </a:endParaRP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tračne enote.</a:t>
            </a:r>
          </a:p>
        </p:txBody>
      </p:sp>
    </p:spTree>
    <p:extLst>
      <p:ext uri="{BB962C8B-B14F-4D97-AF65-F5344CB8AC3E}">
        <p14:creationId xmlns:p14="http://schemas.microsoft.com/office/powerpoint/2010/main" val="2750503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6A26EA11-38AD-4615-97FD-42FAC2EFE81F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5</a:t>
            </a:fld>
            <a:endParaRPr lang="sl-SI" altLang="sl-SI" sz="1400" dirty="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DAS, NAS, SAN diskovna polja</a:t>
            </a:r>
          </a:p>
        </p:txBody>
      </p:sp>
      <p:sp>
        <p:nvSpPr>
          <p:cNvPr id="6148" name="Line 2"/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Najpogostejša uporaba v lokalnem računalniškem omrežju: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</a:t>
            </a:r>
            <a:r>
              <a:rPr lang="sl-SI" altLang="sl-SI" sz="1400" dirty="0" err="1">
                <a:solidFill>
                  <a:srgbClr val="4C4C4C"/>
                </a:solidFill>
              </a:rPr>
              <a:t>inkrementalno</a:t>
            </a:r>
            <a:r>
              <a:rPr lang="sl-SI" altLang="sl-SI" sz="1400" dirty="0">
                <a:solidFill>
                  <a:srgbClr val="4C4C4C"/>
                </a:solidFill>
              </a:rPr>
              <a:t> varnostno kopiranje (glede na potrebe tudi večkrat dnevno);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varnostno kopiranje v celoti (navadno tedensko ali mesečno).</a:t>
            </a: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Visoke prenosne hitrosti </a:t>
            </a:r>
            <a:r>
              <a:rPr lang="en-US" altLang="sl-SI" sz="1500" b="1" dirty="0">
                <a:solidFill>
                  <a:srgbClr val="666666"/>
                </a:solidFill>
              </a:rPr>
              <a:t>(</a:t>
            </a:r>
            <a:r>
              <a:rPr lang="sl-SI" altLang="sl-SI" sz="1500" b="1" dirty="0">
                <a:solidFill>
                  <a:srgbClr val="666666"/>
                </a:solidFill>
              </a:rPr>
              <a:t>10 Gb/s in več</a:t>
            </a:r>
            <a:r>
              <a:rPr lang="en-US" altLang="sl-SI" sz="1500" b="1" dirty="0">
                <a:solidFill>
                  <a:srgbClr val="666666"/>
                </a:solidFill>
              </a:rPr>
              <a:t>)</a:t>
            </a: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Relativno cenene rešitve velikih kapacitet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Velika nevarnost, da vdiralci uspejo šifrirati vse varnostne kopije repozitorijev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Primerna rešitev za male, srednje in velike organizacije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4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86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6A26EA11-38AD-4615-97FD-42FAC2EFE81F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6</a:t>
            </a:fld>
            <a:endParaRPr lang="sl-SI" altLang="sl-SI" sz="1400" dirty="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Prostor za shranjevanje v oblaku</a:t>
            </a:r>
          </a:p>
        </p:txBody>
      </p:sp>
      <p:sp>
        <p:nvSpPr>
          <p:cNvPr id="6148" name="Line 2"/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Zanimiva, varna in pogosto uporabljena rešitev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Zmotno mišljenje, da so podatki v oblaku bolj varni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Uporaba zaščite WORM (zapiši enkrat, preberi večkrat) v obdobju določenega števila dni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Nižja hitrost prenosa podatkov (omejena s hitrostjo medmrežne povezave)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Uporaba inkrementalnih varnostnih kopij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Visoki stroški: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600" dirty="0">
                <a:solidFill>
                  <a:srgbClr val="4C4C4C"/>
                </a:solidFill>
              </a:rPr>
              <a:t>  </a:t>
            </a:r>
            <a:r>
              <a:rPr lang="sl-SI" altLang="sl-SI" sz="1400" dirty="0">
                <a:solidFill>
                  <a:srgbClr val="4C4C4C"/>
                </a:solidFill>
              </a:rPr>
              <a:t>stroški repozitorija;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prenos podatkov;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b="1" dirty="0">
                <a:solidFill>
                  <a:srgbClr val="4C4C4C"/>
                </a:solidFill>
              </a:rPr>
              <a:t>  </a:t>
            </a:r>
            <a:r>
              <a:rPr lang="sl-SI" altLang="sl-SI" sz="1400" dirty="0">
                <a:solidFill>
                  <a:srgbClr val="4C4C4C"/>
                </a:solidFill>
              </a:rPr>
              <a:t>vzdrževanje rešitve.</a:t>
            </a:r>
            <a:endParaRPr lang="sl-SI" altLang="sl-SI" sz="14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Pomemben ponudnik oblačnih storitev za potrebe varnostnih kopij je </a:t>
            </a:r>
            <a:r>
              <a:rPr lang="sl-SI" altLang="sl-SI" sz="1500" b="1" dirty="0" err="1">
                <a:solidFill>
                  <a:srgbClr val="666666"/>
                </a:solidFill>
              </a:rPr>
              <a:t>Amazon</a:t>
            </a:r>
            <a:r>
              <a:rPr lang="sl-SI" altLang="sl-SI" sz="1500" b="1" dirty="0">
                <a:solidFill>
                  <a:srgbClr val="666666"/>
                </a:solidFill>
              </a:rPr>
              <a:t> s svojim omrežjem S3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4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87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6A26EA11-38AD-4615-97FD-42FAC2EFE81F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7</a:t>
            </a:fld>
            <a:endParaRPr lang="sl-SI" altLang="sl-SI" sz="1400" dirty="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Tračne enote</a:t>
            </a:r>
          </a:p>
        </p:txBody>
      </p:sp>
      <p:sp>
        <p:nvSpPr>
          <p:cNvPr id="6148" name="Line 2"/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Na prvi pogled najbolj primerne v boju zoper napadom z izsiljevalsko programsko opremo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Uporaba kaset WORM (zapiši enkrat, preberi večkrat)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Hitro zastaranje varnostnih kopij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Zmogljivejše tračne enote imajo vgrajen izmenjevalnik kaset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Počasnejši zapis in branje podatkov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Tračne enote in posebej izmenjevalniki niso poceni (kasete niso drage)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Rešitev zahteva stalen nadzor in je manj primerna za manjše organizacije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4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78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6A26EA11-38AD-4615-97FD-42FAC2EFE81F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8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Segmentacija in zaščita omrežja</a:t>
            </a:r>
          </a:p>
        </p:txBody>
      </p:sp>
      <p:sp>
        <p:nvSpPr>
          <p:cNvPr id="6148" name="Line 2"/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Eden od osnovnih mehanizmov zaščite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Preveliko zaupanje administratorjev v zadostno zaščito ustrezne segmentacij</a:t>
            </a:r>
            <a:r>
              <a:rPr lang="en-US" altLang="sl-SI" sz="1500" b="1" dirty="0">
                <a:solidFill>
                  <a:srgbClr val="666666"/>
                </a:solidFill>
              </a:rPr>
              <a:t>e</a:t>
            </a:r>
            <a:r>
              <a:rPr lang="sl-SI" altLang="sl-SI" sz="1500" b="1" dirty="0">
                <a:solidFill>
                  <a:srgbClr val="666666"/>
                </a:solidFill>
              </a:rPr>
              <a:t> omrežja in nadzor</a:t>
            </a:r>
            <a:r>
              <a:rPr lang="en-US" altLang="sl-SI" sz="1500" b="1" dirty="0">
                <a:solidFill>
                  <a:srgbClr val="666666"/>
                </a:solidFill>
              </a:rPr>
              <a:t>a</a:t>
            </a:r>
            <a:r>
              <a:rPr lang="sl-SI" altLang="sl-SI" sz="1500" b="1" dirty="0">
                <a:solidFill>
                  <a:srgbClr val="666666"/>
                </a:solidFill>
              </a:rPr>
              <a:t> dostopa do strežnikov ter omrežnih naprav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endParaRPr lang="sl-SI" altLang="sl-SI" sz="1500" b="1" dirty="0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None/>
            </a:pPr>
            <a:r>
              <a:rPr lang="sl-SI" altLang="sl-SI" sz="1500" b="1" dirty="0">
                <a:solidFill>
                  <a:srgbClr val="666666"/>
                </a:solidFill>
              </a:rPr>
              <a:t>Primarni cilj varnostnih kopij je hitra restavracija stanja s pomočjo ustrezne varnostne kopije: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čas igra pomembno vlogo;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vključitev primarnih strežnikov za varnostne kopije v domensko okolje;</a:t>
            </a:r>
          </a:p>
          <a:p>
            <a:pPr eaLnBrk="1">
              <a:lnSpc>
                <a:spcPct val="140000"/>
              </a:lnSpc>
              <a:spcAft>
                <a:spcPts val="200"/>
              </a:spcAft>
            </a:pPr>
            <a:r>
              <a:rPr lang="sl-SI" altLang="sl-SI" sz="1400" dirty="0">
                <a:solidFill>
                  <a:srgbClr val="4C4C4C"/>
                </a:solidFill>
              </a:rPr>
              <a:t>  v večjih organizacijah je smiselna vključitev strežnikov za varnostne kopije v posebnem segmentu omrežja.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  <a:buNone/>
            </a:pPr>
            <a:r>
              <a:rPr lang="sl-SI" altLang="sl-SI" sz="1400" b="1" dirty="0">
                <a:solidFill>
                  <a:srgbClr val="666666"/>
                </a:solidFill>
              </a:rPr>
              <a:t>Posebna pozornost umestitve repozitorijev varnostnih kopij in varnostnih kopij repozitorijev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  <a:buNone/>
            </a:pPr>
            <a:endParaRPr lang="en-US" altLang="sl-SI" sz="14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92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6A26EA11-38AD-4615-97FD-42FAC2EFE81F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9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Segmentacija in zaščita omrežja</a:t>
            </a:r>
          </a:p>
        </p:txBody>
      </p:sp>
      <p:sp>
        <p:nvSpPr>
          <p:cNvPr id="6148" name="Line 2"/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60363" y="1890713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140000"/>
              </a:lnSpc>
              <a:spcAft>
                <a:spcPct val="0"/>
              </a:spcAft>
              <a:buNone/>
            </a:pPr>
            <a:endParaRPr lang="en-US" altLang="sl-SI" sz="1400" dirty="0">
              <a:solidFill>
                <a:srgbClr val="4C4C4C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80" y="1690689"/>
            <a:ext cx="3960439" cy="5673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035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1130</Words>
  <Application>Microsoft Office PowerPoint</Application>
  <PresentationFormat>Po meri</PresentationFormat>
  <Paragraphs>200</Paragraphs>
  <Slides>15</Slides>
  <Notes>15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4" baseType="lpstr">
      <vt:lpstr>Arial Unicode MS</vt:lpstr>
      <vt:lpstr>MS Gothic</vt:lpstr>
      <vt:lpstr>Arial</vt:lpstr>
      <vt:lpstr>Calibri</vt:lpstr>
      <vt:lpstr>Symbol</vt:lpstr>
      <vt:lpstr>Tahoma</vt:lpstr>
      <vt:lpstr>Times New Roman</vt:lpstr>
      <vt:lpstr>Wingdings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Divjak, Saša</cp:lastModifiedBy>
  <cp:revision>72</cp:revision>
  <dcterms:modified xsi:type="dcterms:W3CDTF">2021-10-09T17:08:32Z</dcterms:modified>
</cp:coreProperties>
</file>